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15"/>
  </p:handoutMasterIdLst>
  <p:sldIdLst>
    <p:sldId id="276" r:id="rId5"/>
    <p:sldId id="292" r:id="rId6"/>
    <p:sldId id="291" r:id="rId7"/>
    <p:sldId id="289" r:id="rId8"/>
    <p:sldId id="267" r:id="rId9"/>
    <p:sldId id="284" r:id="rId10"/>
    <p:sldId id="290" r:id="rId11"/>
    <p:sldId id="269" r:id="rId12"/>
    <p:sldId id="273" r:id="rId13"/>
    <p:sldId id="285" r:id="rId14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gemann, John (SAO)" initials="HJ(" lastIdx="7" clrIdx="0">
    <p:extLst>
      <p:ext uri="{19B8F6BF-5375-455C-9EA6-DF929625EA0E}">
        <p15:presenceInfo xmlns:p15="http://schemas.microsoft.com/office/powerpoint/2012/main" userId="S-1-5-21-1844237615-1844823847-839522115-79462" providerId="AD"/>
      </p:ext>
    </p:extLst>
  </p:cmAuthor>
  <p:cmAuthor id="2" name="Armijo, Sadie (SAO)" initials="AS(" lastIdx="1" clrIdx="1">
    <p:extLst>
      <p:ext uri="{19B8F6BF-5375-455C-9EA6-DF929625EA0E}">
        <p15:presenceInfo xmlns:p15="http://schemas.microsoft.com/office/powerpoint/2012/main" userId="S-1-5-21-1844237615-1844823847-839522115-79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3BC"/>
    <a:srgbClr val="66A3FD"/>
    <a:srgbClr val="F3F7FF"/>
    <a:srgbClr val="E5EEFF"/>
    <a:srgbClr val="D9E7FF"/>
    <a:srgbClr val="FC9038"/>
    <a:srgbClr val="B0C659"/>
    <a:srgbClr val="4472C4"/>
    <a:srgbClr val="149ED9"/>
    <a:srgbClr val="498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65" autoAdjust="0"/>
  </p:normalViewPr>
  <p:slideViewPr>
    <p:cSldViewPr snapToGrid="0">
      <p:cViewPr varScale="1">
        <p:scale>
          <a:sx n="88" d="100"/>
          <a:sy n="88" d="100"/>
        </p:scale>
        <p:origin x="133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7446CDE-7747-43DA-BC09-671CC2CA5007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2027F8C-A437-4058-9D41-A186A91D2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11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49" y="320302"/>
            <a:ext cx="6007541" cy="8558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28649" y="1488142"/>
            <a:ext cx="6007541" cy="468882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6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0214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1" y="194792"/>
            <a:ext cx="6268260" cy="1140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626826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594744" y="-17418"/>
            <a:ext cx="1131855" cy="2543276"/>
            <a:chOff x="7594744" y="-17418"/>
            <a:chExt cx="1131855" cy="2543276"/>
          </a:xfrm>
        </p:grpSpPr>
        <p:sp>
          <p:nvSpPr>
            <p:cNvPr id="18" name="Rectangle 2"/>
            <p:cNvSpPr/>
            <p:nvPr userDrawn="1"/>
          </p:nvSpPr>
          <p:spPr>
            <a:xfrm>
              <a:off x="7594744" y="-17418"/>
              <a:ext cx="1131855" cy="2543276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4206 w 1131855"/>
                <a:gd name="connsiteY3" fmla="*/ 1559072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4206" y="1559072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7636592" y="428451"/>
              <a:ext cx="1048719" cy="1802676"/>
              <a:chOff x="7636592" y="437160"/>
              <a:chExt cx="1048719" cy="1802676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0836" y="437160"/>
                <a:ext cx="856038" cy="85603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 userDrawn="1"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26" t="48690" r="26786"/>
              <a:stretch/>
            </p:blipFill>
            <p:spPr>
              <a:xfrm>
                <a:off x="7636592" y="1364156"/>
                <a:ext cx="1048719" cy="8756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71527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1"/>
            <a:ext cx="9144001" cy="1425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34B7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1" y="194792"/>
            <a:ext cx="6268260" cy="1140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626826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26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45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758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0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  <p:sldLayoutId id="2147483669" r:id="rId3"/>
    <p:sldLayoutId id="2147483667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 spc="-100" baseline="0">
          <a:solidFill>
            <a:schemeClr val="bg2">
              <a:lumMod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chemeClr val="tx1">
            <a:lumMod val="50000"/>
            <a:lumOff val="50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31775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tx1">
            <a:lumMod val="50000"/>
            <a:lumOff val="50000"/>
          </a:schemeClr>
        </a:buClr>
        <a:buSzPct val="85000"/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2225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tx1">
            <a:lumMod val="50000"/>
            <a:lumOff val="50000"/>
          </a:schemeClr>
        </a:buClr>
        <a:buSzPct val="75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tx1">
            <a:lumMod val="50000"/>
            <a:lumOff val="50000"/>
          </a:schemeClr>
        </a:buClr>
        <a:buSzPct val="75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588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tx1">
            <a:lumMod val="50000"/>
            <a:lumOff val="50000"/>
          </a:schemeClr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nelsons@sao.wa.gov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5" b="100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43961" y="3080084"/>
            <a:ext cx="5566455" cy="37779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43961" y="1259607"/>
            <a:ext cx="5566455" cy="1820478"/>
          </a:xfrm>
          <a:prstGeom prst="rect">
            <a:avLst/>
          </a:prstGeom>
          <a:solidFill>
            <a:srgbClr val="FC9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796040" y="1641007"/>
            <a:ext cx="4521918" cy="718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00" baseline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4800"/>
              </a:lnSpc>
            </a:pPr>
            <a:r>
              <a:rPr lang="en-US" sz="4800" spc="-150" dirty="0" smtClean="0">
                <a:solidFill>
                  <a:schemeClr val="bg1"/>
                </a:solidFill>
                <a:latin typeface="+mn-lt"/>
              </a:rPr>
              <a:t>ESD Audits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814893" y="2348151"/>
            <a:ext cx="4547026" cy="3020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pc="-30" dirty="0" smtClean="0">
                <a:solidFill>
                  <a:schemeClr val="bg1"/>
                </a:solidFill>
                <a:latin typeface="+mn-lt"/>
              </a:rPr>
              <a:t>Discussion of audits to be performed at ESD by Office of the Washington State Auditor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838956" y="3268973"/>
            <a:ext cx="4984161" cy="219817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buClr>
                <a:schemeClr val="tx1">
                  <a:lumMod val="50000"/>
                  <a:lumOff val="50000"/>
                </a:schemeClr>
              </a:buClr>
              <a:buSzPct val="95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Arial" pitchFamily="34" charset="0"/>
              </a:rPr>
              <a:t>Sadie Armijo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95000"/>
              <a:buFont typeface="Arial" pitchFamily="34" charset="0"/>
              <a:buNone/>
              <a:tabLst/>
              <a:defRPr/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Director of State Audit and Special Investigations</a:t>
            </a:r>
          </a:p>
          <a:p>
            <a:pPr lvl="0" defTabSz="914400">
              <a:lnSpc>
                <a:spcPts val="2300"/>
              </a:lnSpc>
              <a:buClr>
                <a:schemeClr val="tx1">
                  <a:lumMod val="50000"/>
                  <a:lumOff val="50000"/>
                </a:schemeClr>
              </a:buClr>
              <a:buSzPct val="95000"/>
              <a:defRPr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Scott Frank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lvl="0" defTabSz="914400">
              <a:lnSpc>
                <a:spcPts val="23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95000"/>
              <a:defRPr/>
            </a:pP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Director of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Performance and IT Audit</a:t>
            </a:r>
          </a:p>
          <a:p>
            <a:pPr lvl="0" defTabSz="914400">
              <a:lnSpc>
                <a:spcPts val="2300"/>
              </a:lnSpc>
              <a:buClr>
                <a:schemeClr val="tx1">
                  <a:lumMod val="50000"/>
                  <a:lumOff val="50000"/>
                </a:schemeClr>
              </a:buClr>
              <a:buSzPct val="9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Scott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Nelson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lvl="0" defTabSz="914400">
              <a:lnSpc>
                <a:spcPts val="23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95000"/>
              <a:defRPr/>
            </a:pP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Director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of Legislative and Policy Affairs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lvl="0" defTabSz="914400">
              <a:lnSpc>
                <a:spcPts val="23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95000"/>
              <a:defRPr/>
            </a:pPr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94744" y="-12032"/>
            <a:ext cx="1131855" cy="2543276"/>
            <a:chOff x="7594744" y="0"/>
            <a:chExt cx="1131855" cy="2543276"/>
          </a:xfrm>
        </p:grpSpPr>
        <p:sp>
          <p:nvSpPr>
            <p:cNvPr id="16" name="Rectangle 2"/>
            <p:cNvSpPr/>
            <p:nvPr userDrawn="1"/>
          </p:nvSpPr>
          <p:spPr>
            <a:xfrm>
              <a:off x="7594744" y="0"/>
              <a:ext cx="1131855" cy="2543276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4206 w 1131855"/>
                <a:gd name="connsiteY3" fmla="*/ 1559072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4206" y="1559072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7636592" y="437160"/>
              <a:ext cx="1048719" cy="1802676"/>
              <a:chOff x="7636592" y="437160"/>
              <a:chExt cx="1048719" cy="1802676"/>
            </a:xfrm>
          </p:grpSpPr>
          <p:pic>
            <p:nvPicPr>
              <p:cNvPr id="18" name="Picture 17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0836" y="437160"/>
                <a:ext cx="856038" cy="85603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26" t="48690" r="26786"/>
              <a:stretch/>
            </p:blipFill>
            <p:spPr>
              <a:xfrm>
                <a:off x="7636592" y="1364156"/>
                <a:ext cx="1048719" cy="8756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8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2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20302"/>
            <a:ext cx="6242931" cy="855870"/>
          </a:xfrm>
        </p:spPr>
        <p:txBody>
          <a:bodyPr/>
          <a:lstStyle/>
          <a:p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6234" y="2291129"/>
            <a:ext cx="4602773" cy="1462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61963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684213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75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914400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1445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n-lt"/>
              </a:rPr>
              <a:t>Scott Nelson</a:t>
            </a:r>
            <a:r>
              <a:rPr lang="en-US" dirty="0" smtClean="0">
                <a:latin typeface="+mn-lt"/>
              </a:rPr>
              <a:t>,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n-lt"/>
              </a:rPr>
              <a:t>Director of Legislative and Policy Affairs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834B7E"/>
                </a:solidFill>
                <a:latin typeface="+mn-lt"/>
                <a:hlinkClick r:id="rId3"/>
              </a:rPr>
              <a:t>nelsons@sao.wa.gov</a:t>
            </a:r>
            <a:r>
              <a:rPr lang="en-US" dirty="0" smtClean="0">
                <a:solidFill>
                  <a:srgbClr val="834B7E"/>
                </a:solidFill>
                <a:latin typeface="+mn-lt"/>
              </a:rPr>
              <a:t> </a:t>
            </a:r>
            <a:endParaRPr lang="en-US" dirty="0" smtClean="0">
              <a:latin typeface="+mn-lt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n-lt"/>
              </a:rPr>
              <a:t>(564) 999-0804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1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80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9" r="16039"/>
          <a:stretch/>
        </p:blipFill>
        <p:spPr>
          <a:xfrm>
            <a:off x="0" y="1"/>
            <a:ext cx="9152314" cy="68642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" y="2"/>
            <a:ext cx="7088867" cy="6857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28649" y="320302"/>
            <a:ext cx="6017027" cy="855870"/>
          </a:xfrm>
        </p:spPr>
        <p:txBody>
          <a:bodyPr>
            <a:noAutofit/>
          </a:bodyPr>
          <a:lstStyle/>
          <a:p>
            <a:r>
              <a:rPr lang="en-US" dirty="0" smtClean="0"/>
              <a:t>Issues to Address in Audits of ESD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28648" y="1488142"/>
            <a:ext cx="6007542" cy="4688822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Three main areas of concern </a:t>
            </a:r>
            <a:r>
              <a:rPr lang="en-US" dirty="0"/>
              <a:t>in </a:t>
            </a:r>
            <a:r>
              <a:rPr lang="en-US" dirty="0" smtClean="0"/>
              <a:t>the unemployment </a:t>
            </a:r>
            <a:r>
              <a:rPr lang="en-US" dirty="0"/>
              <a:t>insurance </a:t>
            </a:r>
            <a:r>
              <a:rPr lang="en-US" dirty="0" smtClean="0"/>
              <a:t>program:</a:t>
            </a:r>
          </a:p>
          <a:p>
            <a:r>
              <a:rPr lang="en-US" dirty="0" smtClean="0"/>
              <a:t>Large-scale benefits fraud</a:t>
            </a:r>
          </a:p>
          <a:p>
            <a:r>
              <a:rPr lang="en-US" dirty="0" smtClean="0"/>
              <a:t>Delays in benefits payments</a:t>
            </a:r>
          </a:p>
          <a:p>
            <a:r>
              <a:rPr lang="en-US" dirty="0" smtClean="0"/>
              <a:t>Lack of responsiveness to people’s inquiries about their benefits</a:t>
            </a:r>
          </a:p>
          <a:p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0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63" r="63663"/>
          <a:stretch/>
        </p:blipFill>
        <p:spPr>
          <a:xfrm>
            <a:off x="2" y="2"/>
            <a:ext cx="9143998" cy="68579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3854" y="105880"/>
            <a:ext cx="7088867" cy="6857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ESD Audits to be Performed by SAO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5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1488142"/>
            <a:ext cx="7475823" cy="46888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Regularly scheduled audits:</a:t>
            </a:r>
          </a:p>
          <a:p>
            <a:pPr marL="457200" indent="-217488"/>
            <a:r>
              <a:rPr lang="en-US" dirty="0" smtClean="0"/>
              <a:t>ESD </a:t>
            </a:r>
            <a:r>
              <a:rPr lang="en-US" dirty="0"/>
              <a:t>a</a:t>
            </a:r>
            <a:r>
              <a:rPr lang="en-US" dirty="0" smtClean="0"/>
              <a:t>ccountability audit: </a:t>
            </a:r>
            <a:r>
              <a:rPr lang="en-US" dirty="0"/>
              <a:t>2018-2020</a:t>
            </a:r>
          </a:p>
          <a:p>
            <a:pPr marL="457200" indent="-217488"/>
            <a:r>
              <a:rPr lang="en-US" dirty="0" smtClean="0"/>
              <a:t>State Financial Audit </a:t>
            </a:r>
            <a:r>
              <a:rPr lang="en-US" sz="1800" dirty="0" smtClean="0"/>
              <a:t>(Comprehensive Annual Financial Report- CAFR)</a:t>
            </a:r>
          </a:p>
          <a:p>
            <a:pPr marL="457200" indent="-217488"/>
            <a:r>
              <a:rPr lang="en-US" dirty="0" smtClean="0"/>
              <a:t>Federal grants audit (State of Washington Single Audit)</a:t>
            </a:r>
          </a:p>
          <a:p>
            <a:pPr marL="0" indent="0">
              <a:buNone/>
            </a:pPr>
            <a:r>
              <a:rPr lang="en-US" dirty="0"/>
              <a:t>New performance audits:</a:t>
            </a:r>
          </a:p>
          <a:p>
            <a:pPr marL="457200" indent="-217488"/>
            <a:r>
              <a:rPr lang="en-US" dirty="0" smtClean="0"/>
              <a:t>ESD IT systems</a:t>
            </a:r>
          </a:p>
          <a:p>
            <a:pPr marL="457200" indent="-217488"/>
            <a:r>
              <a:rPr lang="en-US" dirty="0" smtClean="0"/>
              <a:t>Unemployment Insurance program issues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0" r="13574" b="2840"/>
          <a:stretch/>
        </p:blipFill>
        <p:spPr>
          <a:xfrm>
            <a:off x="1431984" y="661131"/>
            <a:ext cx="7712016" cy="61968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6152" y="250259"/>
            <a:ext cx="7088867" cy="6857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Accountability Audit	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5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488142"/>
            <a:ext cx="6378543" cy="4688822"/>
          </a:xfrm>
        </p:spPr>
        <p:txBody>
          <a:bodyPr/>
          <a:lstStyle/>
          <a:p>
            <a:r>
              <a:rPr lang="en-US" dirty="0" smtClean="0"/>
              <a:t>Covers </a:t>
            </a:r>
            <a:r>
              <a:rPr lang="en-US" dirty="0"/>
              <a:t>f</a:t>
            </a:r>
            <a:r>
              <a:rPr lang="en-US" dirty="0" smtClean="0"/>
              <a:t>iscal years 2018-2020</a:t>
            </a:r>
          </a:p>
          <a:p>
            <a:r>
              <a:rPr lang="en-US" dirty="0" smtClean="0"/>
              <a:t>Areas covered:</a:t>
            </a:r>
          </a:p>
          <a:p>
            <a:pPr lvl="1"/>
            <a:r>
              <a:rPr lang="en-US" dirty="0" smtClean="0"/>
              <a:t>Unemployment Insurance claims</a:t>
            </a:r>
          </a:p>
          <a:p>
            <a:pPr lvl="1"/>
            <a:r>
              <a:rPr lang="en-US" dirty="0" smtClean="0"/>
              <a:t>Paid family and medical leave</a:t>
            </a:r>
          </a:p>
          <a:p>
            <a:r>
              <a:rPr lang="en-US" dirty="0" smtClean="0"/>
              <a:t>Estimated report release date: </a:t>
            </a:r>
            <a:r>
              <a:rPr lang="en-US" b="1" dirty="0" smtClean="0"/>
              <a:t>December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64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57" t="233" r="37334" b="21044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4" y="2"/>
            <a:ext cx="7088867" cy="6857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Financial Statement Audit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5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Comprehensive Annual Financial Report (CAFR)</a:t>
            </a:r>
          </a:p>
          <a:p>
            <a:r>
              <a:rPr lang="en-US" dirty="0" smtClean="0"/>
              <a:t>As part of the CAFR, we will examine ESD’s Unemployment Insurance revenue and expenditures</a:t>
            </a:r>
          </a:p>
          <a:p>
            <a:r>
              <a:rPr lang="en-US" dirty="0" smtClean="0"/>
              <a:t>Financial </a:t>
            </a:r>
            <a:r>
              <a:rPr lang="en-US" dirty="0"/>
              <a:t>s</a:t>
            </a:r>
            <a:r>
              <a:rPr lang="en-US" dirty="0" smtClean="0"/>
              <a:t>tatement opinion and report scheduled </a:t>
            </a:r>
            <a:br>
              <a:rPr lang="en-US" dirty="0" smtClean="0"/>
            </a:br>
            <a:r>
              <a:rPr lang="en-US" dirty="0" smtClean="0"/>
              <a:t>to be released November or early December 2020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58" r="6415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04586" y="403554"/>
            <a:ext cx="7088867" cy="6857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</a:t>
            </a:r>
            <a:r>
              <a:rPr lang="en-US" dirty="0" smtClean="0"/>
              <a:t>Grants Audit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5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1488142"/>
            <a:ext cx="6357590" cy="46888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Grants </a:t>
            </a:r>
            <a:r>
              <a:rPr lang="en-US" dirty="0"/>
              <a:t>to be audited at the ESD:</a:t>
            </a:r>
          </a:p>
          <a:p>
            <a:pPr marL="457200"/>
            <a:r>
              <a:rPr lang="en-US" b="1" dirty="0"/>
              <a:t>Unemployment </a:t>
            </a:r>
            <a:r>
              <a:rPr lang="en-US" b="1" dirty="0" smtClean="0"/>
              <a:t>Insurance</a:t>
            </a:r>
          </a:p>
          <a:p>
            <a:pPr marL="457200"/>
            <a:r>
              <a:rPr lang="en-US" b="1" dirty="0"/>
              <a:t>Workforce Innovation and Opportunity Act (WIOA</a:t>
            </a:r>
            <a:r>
              <a:rPr lang="en-US" b="1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Report </a:t>
            </a:r>
            <a:r>
              <a:rPr lang="en-US" dirty="0" smtClean="0"/>
              <a:t>scheduled </a:t>
            </a:r>
            <a:r>
              <a:rPr lang="en-US" dirty="0"/>
              <a:t>to be </a:t>
            </a:r>
            <a:r>
              <a:rPr lang="en-US" dirty="0" smtClean="0"/>
              <a:t>released by March 31, 2021</a:t>
            </a:r>
            <a:endParaRPr lang="en-US" dirty="0"/>
          </a:p>
          <a:p>
            <a:endParaRPr lang="en-US" sz="1600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58" r="4405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4" y="2"/>
            <a:ext cx="7088867" cy="6857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Audit of the ESD IT Systems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Conducted by SAO’s IT audit specialists</a:t>
            </a:r>
          </a:p>
          <a:p>
            <a:r>
              <a:rPr lang="en-US" dirty="0" smtClean="0"/>
              <a:t>Scope</a:t>
            </a:r>
          </a:p>
          <a:p>
            <a:pPr lvl="1"/>
            <a:r>
              <a:rPr lang="en-US" dirty="0" smtClean="0"/>
              <a:t>Examine systems that support UI program</a:t>
            </a:r>
          </a:p>
          <a:p>
            <a:pPr lvl="1"/>
            <a:r>
              <a:rPr lang="en-US" dirty="0" smtClean="0"/>
              <a:t>Evaluate system inputs, processing, outputs, and how changes are managed</a:t>
            </a:r>
          </a:p>
          <a:p>
            <a:r>
              <a:rPr lang="en-US" dirty="0" smtClean="0"/>
              <a:t>Timeline</a:t>
            </a:r>
          </a:p>
          <a:p>
            <a:pPr lvl="1"/>
            <a:r>
              <a:rPr lang="en-US" dirty="0" smtClean="0"/>
              <a:t>Begins in August 2020</a:t>
            </a:r>
          </a:p>
          <a:p>
            <a:pPr lvl="1"/>
            <a:r>
              <a:rPr lang="en-US" dirty="0" smtClean="0"/>
              <a:t>Report publication anticipated Spring 2021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5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9" r="16039"/>
          <a:stretch/>
        </p:blipFill>
        <p:spPr>
          <a:xfrm>
            <a:off x="0" y="1"/>
            <a:ext cx="9152314" cy="68642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4" y="2"/>
            <a:ext cx="7088867" cy="6857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28649" y="320302"/>
            <a:ext cx="6017027" cy="855870"/>
          </a:xfrm>
        </p:spPr>
        <p:txBody>
          <a:bodyPr>
            <a:noAutofit/>
          </a:bodyPr>
          <a:lstStyle/>
          <a:p>
            <a:r>
              <a:rPr lang="en-US" dirty="0"/>
              <a:t>Audit of the </a:t>
            </a:r>
            <a:r>
              <a:rPr lang="en-US" dirty="0" smtClean="0"/>
              <a:t>UI </a:t>
            </a:r>
            <a:r>
              <a:rPr lang="en-US" dirty="0"/>
              <a:t>Program </a:t>
            </a:r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28648" y="1488142"/>
            <a:ext cx="6007542" cy="4688822"/>
          </a:xfrm>
          <a:noFill/>
        </p:spPr>
        <p:txBody>
          <a:bodyPr/>
          <a:lstStyle/>
          <a:p>
            <a:r>
              <a:rPr lang="en-US" dirty="0" smtClean="0"/>
              <a:t>Conducted by SAO’s performance audit team</a:t>
            </a:r>
          </a:p>
          <a:p>
            <a:pPr lvl="1"/>
            <a:r>
              <a:rPr lang="en-US" dirty="0" smtClean="0"/>
              <a:t>Will build on the other audits</a:t>
            </a:r>
          </a:p>
          <a:p>
            <a:r>
              <a:rPr lang="en-US" dirty="0" smtClean="0"/>
              <a:t>Scope</a:t>
            </a:r>
          </a:p>
          <a:p>
            <a:pPr lvl="1"/>
            <a:r>
              <a:rPr lang="en-US" dirty="0" smtClean="0"/>
              <a:t>Determine what happened and why</a:t>
            </a:r>
            <a:endParaRPr lang="en-US" dirty="0"/>
          </a:p>
          <a:p>
            <a:r>
              <a:rPr lang="en-US" dirty="0" smtClean="0"/>
              <a:t>Timeline</a:t>
            </a:r>
          </a:p>
          <a:p>
            <a:pPr lvl="1"/>
            <a:r>
              <a:rPr lang="en-US" dirty="0" smtClean="0"/>
              <a:t>Begins in October 2020</a:t>
            </a:r>
          </a:p>
          <a:p>
            <a:pPr lvl="1"/>
            <a:r>
              <a:rPr lang="en-US" dirty="0"/>
              <a:t>Report publication anticipated in Spring </a:t>
            </a:r>
            <a:r>
              <a:rPr lang="en-US" dirty="0" smtClean="0"/>
              <a:t>2021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94744" y="-17945"/>
            <a:ext cx="1131855" cy="1681018"/>
            <a:chOff x="7594744" y="-17945"/>
            <a:chExt cx="1131855" cy="1681018"/>
          </a:xfrm>
        </p:grpSpPr>
        <p:sp>
          <p:nvSpPr>
            <p:cNvPr id="10" name="Rectangle 2"/>
            <p:cNvSpPr/>
            <p:nvPr userDrawn="1"/>
          </p:nvSpPr>
          <p:spPr>
            <a:xfrm>
              <a:off x="7594744" y="-17945"/>
              <a:ext cx="1131855" cy="1681018"/>
            </a:xfrm>
            <a:custGeom>
              <a:avLst/>
              <a:gdLst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0 w 1131855"/>
                <a:gd name="connsiteY3" fmla="*/ 1681018 h 1681018"/>
                <a:gd name="connsiteX4" fmla="*/ 0 w 1131855"/>
                <a:gd name="connsiteY4" fmla="*/ 0 h 1681018"/>
                <a:gd name="connsiteX0" fmla="*/ 0 w 1131855"/>
                <a:gd name="connsiteY0" fmla="*/ 0 h 1682025"/>
                <a:gd name="connsiteX1" fmla="*/ 1131855 w 1131855"/>
                <a:gd name="connsiteY1" fmla="*/ 0 h 1682025"/>
                <a:gd name="connsiteX2" fmla="*/ 1131855 w 1131855"/>
                <a:gd name="connsiteY2" fmla="*/ 1681018 h 1682025"/>
                <a:gd name="connsiteX3" fmla="*/ 587185 w 1131855"/>
                <a:gd name="connsiteY3" fmla="*/ 1682025 h 1682025"/>
                <a:gd name="connsiteX4" fmla="*/ 0 w 1131855"/>
                <a:gd name="connsiteY4" fmla="*/ 1681018 h 1682025"/>
                <a:gd name="connsiteX5" fmla="*/ 0 w 1131855"/>
                <a:gd name="connsiteY5" fmla="*/ 0 h 1682025"/>
                <a:gd name="connsiteX0" fmla="*/ 0 w 1131855"/>
                <a:gd name="connsiteY0" fmla="*/ 0 h 1681018"/>
                <a:gd name="connsiteX1" fmla="*/ 1131855 w 1131855"/>
                <a:gd name="connsiteY1" fmla="*/ 0 h 1681018"/>
                <a:gd name="connsiteX2" fmla="*/ 1131855 w 1131855"/>
                <a:gd name="connsiteY2" fmla="*/ 1681018 h 1681018"/>
                <a:gd name="connsiteX3" fmla="*/ 587185 w 1131855"/>
                <a:gd name="connsiteY3" fmla="*/ 1500011 h 1681018"/>
                <a:gd name="connsiteX4" fmla="*/ 0 w 1131855"/>
                <a:gd name="connsiteY4" fmla="*/ 1681018 h 1681018"/>
                <a:gd name="connsiteX5" fmla="*/ 0 w 1131855"/>
                <a:gd name="connsiteY5" fmla="*/ 0 h 168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1855" h="1681018">
                  <a:moveTo>
                    <a:pt x="0" y="0"/>
                  </a:moveTo>
                  <a:lnTo>
                    <a:pt x="1131855" y="0"/>
                  </a:lnTo>
                  <a:lnTo>
                    <a:pt x="1131855" y="1681018"/>
                  </a:lnTo>
                  <a:lnTo>
                    <a:pt x="587185" y="1500011"/>
                  </a:lnTo>
                  <a:lnTo>
                    <a:pt x="0" y="1681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83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36" y="428451"/>
              <a:ext cx="856038" cy="856039"/>
            </a:xfrm>
            <a:prstGeom prst="rect">
              <a:avLst/>
            </a:prstGeom>
          </p:spPr>
        </p:pic>
      </p:grp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72485" y="782515"/>
            <a:ext cx="5994308" cy="5994308"/>
            <a:chOff x="1672485" y="782515"/>
            <a:chExt cx="5994308" cy="5994308"/>
          </a:xfrm>
        </p:grpSpPr>
        <p:sp>
          <p:nvSpPr>
            <p:cNvPr id="13" name="Oval 12"/>
            <p:cNvSpPr/>
            <p:nvPr/>
          </p:nvSpPr>
          <p:spPr>
            <a:xfrm>
              <a:off x="1672485" y="782515"/>
              <a:ext cx="5994308" cy="5994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Content Placeholder 8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5" r="12552"/>
            <a:stretch/>
          </p:blipFill>
          <p:spPr>
            <a:xfrm>
              <a:off x="1901010" y="828831"/>
              <a:ext cx="5550408" cy="5547204"/>
            </a:xfrm>
            <a:prstGeom prst="rect">
              <a:avLst/>
            </a:prstGeom>
          </p:spPr>
        </p:pic>
      </p:grp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0515" y="6356351"/>
            <a:ext cx="525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FEFE4845-57A5-40EB-84A4-0DF613406E2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42B29F"/>
      </a:accent6>
      <a:hlink>
        <a:srgbClr val="0070C0"/>
      </a:hlink>
      <a:folHlink>
        <a:srgbClr val="8EAAD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hen_x0020_update_x0020_is_x0020_needed xmlns="2c3dc121-c6be-4baf-b40a-b91477817c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FD43587FB26A47AC678F33519FC4C7" ma:contentTypeVersion="2" ma:contentTypeDescription="Create a new document." ma:contentTypeScope="" ma:versionID="80556427e7ad7dace72ee7aaf8613beb">
  <xsd:schema xmlns:xsd="http://www.w3.org/2001/XMLSchema" xmlns:xs="http://www.w3.org/2001/XMLSchema" xmlns:p="http://schemas.microsoft.com/office/2006/metadata/properties" xmlns:ns2="bf1e0d1e-8499-4ab5-8be9-8df6715d5c52" xmlns:ns3="2c3dc121-c6be-4baf-b40a-b91477817c88" targetNamespace="http://schemas.microsoft.com/office/2006/metadata/properties" ma:root="true" ma:fieldsID="39cf584c8facedfd41812924e6d85918" ns2:_="" ns3:_="">
    <xsd:import namespace="bf1e0d1e-8499-4ab5-8be9-8df6715d5c52"/>
    <xsd:import namespace="2c3dc121-c6be-4baf-b40a-b91477817c8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When_x0020_update_x0020_is_x0020_nee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1e0d1e-8499-4ab5-8be9-8df6715d5c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3dc121-c6be-4baf-b40a-b91477817c88" elementFormDefault="qualified">
    <xsd:import namespace="http://schemas.microsoft.com/office/2006/documentManagement/types"/>
    <xsd:import namespace="http://schemas.microsoft.com/office/infopath/2007/PartnerControls"/>
    <xsd:element name="When_x0020_update_x0020_is_x0020_needed" ma:index="9" nillable="true" ma:displayName="When is update needed?" ma:description="What month? Annually? Biennially? Etc." ma:internalName="When_x0020_update_x0020_is_x0020_neede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016027-9A0C-4728-9185-895313002384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2c3dc121-c6be-4baf-b40a-b91477817c88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bf1e0d1e-8499-4ab5-8be9-8df6715d5c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41D695-AC54-4FF9-82D5-5CBF8F6BF0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1e0d1e-8499-4ab5-8be9-8df6715d5c52"/>
    <ds:schemaRef ds:uri="2c3dc121-c6be-4baf-b40a-b91477817c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9017A6-0ECD-459C-B2E8-41A0A016EB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13231</TotalTime>
  <Words>323</Words>
  <Application>Microsoft Office PowerPoint</Application>
  <PresentationFormat>On-screen Show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Courier New</vt:lpstr>
      <vt:lpstr>Wingdings</vt:lpstr>
      <vt:lpstr>Office Theme</vt:lpstr>
      <vt:lpstr>PowerPoint Presentation</vt:lpstr>
      <vt:lpstr>Issues to Address in Audits of ESD</vt:lpstr>
      <vt:lpstr>ESD Audits to be Performed by SAO</vt:lpstr>
      <vt:lpstr>Accountability Audit </vt:lpstr>
      <vt:lpstr>State Financial Statement Audit</vt:lpstr>
      <vt:lpstr>Federal Grants Audit</vt:lpstr>
      <vt:lpstr>Technical Audit of the ESD IT Systems</vt:lpstr>
      <vt:lpstr>Audit of the UI Program Issues</vt:lpstr>
      <vt:lpstr>Questions</vt:lpstr>
      <vt:lpstr>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Ansley</dc:creator>
  <cp:lastModifiedBy>Vargas, Elaine (SAO)</cp:lastModifiedBy>
  <cp:revision>471</cp:revision>
  <cp:lastPrinted>2020-07-27T16:26:25Z</cp:lastPrinted>
  <dcterms:created xsi:type="dcterms:W3CDTF">2017-04-13T18:31:07Z</dcterms:created>
  <dcterms:modified xsi:type="dcterms:W3CDTF">2020-12-17T22:49:36Z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0x0101000BFD43587FB26A47AC678F33519FC4C7</vt:lpwstr>
  </property>
</Properties>
</file>