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5" r:id="rId5"/>
    <p:sldId id="269" r:id="rId6"/>
    <p:sldId id="274" r:id="rId7"/>
    <p:sldId id="275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3BC"/>
    <a:srgbClr val="149ED9"/>
    <a:srgbClr val="4472C4"/>
    <a:srgbClr val="99B7FF"/>
    <a:srgbClr val="A2C1FF"/>
    <a:srgbClr val="CDD9EF"/>
    <a:srgbClr val="ABE5FF"/>
    <a:srgbClr val="D4B4D1"/>
    <a:srgbClr val="E0CADE"/>
    <a:srgbClr val="834B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442" autoAdjust="0"/>
  </p:normalViewPr>
  <p:slideViewPr>
    <p:cSldViewPr snapToGrid="0">
      <p:cViewPr varScale="1">
        <p:scale>
          <a:sx n="52" d="100"/>
          <a:sy n="52" d="100"/>
        </p:scale>
        <p:origin x="136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889CF-2750-4FF2-9026-439178DBECFF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92FAE-F1FD-4B8F-9216-B7E5446DE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draft report, which is</a:t>
            </a:r>
            <a:r>
              <a:rPr lang="en-US" baseline="0" dirty="0" smtClean="0"/>
              <a:t> scheduled to publish at the end of December,</a:t>
            </a:r>
            <a:r>
              <a:rPr lang="en-US" dirty="0" smtClean="0"/>
              <a:t> is the first under the new state law addressing</a:t>
            </a:r>
            <a:r>
              <a:rPr lang="en-US" baseline="0" dirty="0" smtClean="0"/>
              <a:t> a small number of special purpose districts that are not meeting basic accountability requirements.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law requires the State Auditor’s Office to notify a county’s legislative authority and the State Treasurer of any such district in their jurisdiction that it deems to be </a:t>
            </a:r>
            <a:r>
              <a:rPr lang="en-US" baseline="0" dirty="0" err="1" smtClean="0"/>
              <a:t>unauditable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92FAE-F1FD-4B8F-9216-B7E5446DE8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58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table </a:t>
            </a:r>
            <a:r>
              <a:rPr lang="en-US" baseline="0" dirty="0" smtClean="0"/>
              <a:t>shows the governments that have received reports declaring them an </a:t>
            </a:r>
            <a:r>
              <a:rPr lang="en-US" baseline="0" dirty="0" err="1" smtClean="0"/>
              <a:t>unauditable</a:t>
            </a:r>
            <a:r>
              <a:rPr lang="en-US" baseline="0" dirty="0" smtClean="0"/>
              <a:t> government as of fiscal year end 2020.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by the time this report publishes at the end of December, we expect up to 4 more governments to be added to this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92FAE-F1FD-4B8F-9216-B7E5446DE8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8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table </a:t>
            </a:r>
            <a:r>
              <a:rPr lang="en-US" baseline="0" dirty="0" smtClean="0"/>
              <a:t>shows the governments that have received reports declaring them an </a:t>
            </a:r>
            <a:r>
              <a:rPr lang="en-US" baseline="0" dirty="0" err="1" smtClean="0"/>
              <a:t>unauditable</a:t>
            </a:r>
            <a:r>
              <a:rPr lang="en-US" baseline="0" dirty="0" smtClean="0"/>
              <a:t> government as of fiscal year end 2020.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Skagit County Dike and Drainage District No. 19 is making efforts toward resolution.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by the time this report publishes at the end of December, we expect up to 3 or 4 more governments to be added to this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92FAE-F1FD-4B8F-9216-B7E5446DE8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4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628649" y="320302"/>
            <a:ext cx="6268261" cy="8558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628649" y="1488142"/>
            <a:ext cx="6268261" cy="46888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00515" y="6356351"/>
            <a:ext cx="525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FEFE4845-57A5-40EB-84A4-0DF613406E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2"/>
          <p:cNvSpPr/>
          <p:nvPr userDrawn="1"/>
        </p:nvSpPr>
        <p:spPr>
          <a:xfrm>
            <a:off x="7594744" y="-17945"/>
            <a:ext cx="1131855" cy="1681018"/>
          </a:xfrm>
          <a:custGeom>
            <a:avLst/>
            <a:gdLst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0 w 1131855"/>
              <a:gd name="connsiteY3" fmla="*/ 1681018 h 1681018"/>
              <a:gd name="connsiteX4" fmla="*/ 0 w 1131855"/>
              <a:gd name="connsiteY4" fmla="*/ 0 h 1681018"/>
              <a:gd name="connsiteX0" fmla="*/ 0 w 1131855"/>
              <a:gd name="connsiteY0" fmla="*/ 0 h 1682025"/>
              <a:gd name="connsiteX1" fmla="*/ 1131855 w 1131855"/>
              <a:gd name="connsiteY1" fmla="*/ 0 h 1682025"/>
              <a:gd name="connsiteX2" fmla="*/ 1131855 w 1131855"/>
              <a:gd name="connsiteY2" fmla="*/ 1681018 h 1682025"/>
              <a:gd name="connsiteX3" fmla="*/ 587185 w 1131855"/>
              <a:gd name="connsiteY3" fmla="*/ 1682025 h 1682025"/>
              <a:gd name="connsiteX4" fmla="*/ 0 w 1131855"/>
              <a:gd name="connsiteY4" fmla="*/ 1681018 h 1682025"/>
              <a:gd name="connsiteX5" fmla="*/ 0 w 1131855"/>
              <a:gd name="connsiteY5" fmla="*/ 0 h 1682025"/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587185 w 1131855"/>
              <a:gd name="connsiteY3" fmla="*/ 1500011 h 1681018"/>
              <a:gd name="connsiteX4" fmla="*/ 0 w 1131855"/>
              <a:gd name="connsiteY4" fmla="*/ 1681018 h 1681018"/>
              <a:gd name="connsiteX5" fmla="*/ 0 w 1131855"/>
              <a:gd name="connsiteY5" fmla="*/ 0 h 168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1855" h="1681018">
                <a:moveTo>
                  <a:pt x="0" y="0"/>
                </a:moveTo>
                <a:lnTo>
                  <a:pt x="1131855" y="0"/>
                </a:lnTo>
                <a:lnTo>
                  <a:pt x="1131855" y="1681018"/>
                </a:lnTo>
                <a:lnTo>
                  <a:pt x="587185" y="1500011"/>
                </a:lnTo>
                <a:lnTo>
                  <a:pt x="0" y="1681018"/>
                </a:lnTo>
                <a:lnTo>
                  <a:pt x="0" y="0"/>
                </a:lnTo>
                <a:close/>
              </a:path>
            </a:pathLst>
          </a:custGeom>
          <a:solidFill>
            <a:srgbClr val="1783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6" y="428451"/>
            <a:ext cx="856038" cy="85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214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8651" y="194792"/>
            <a:ext cx="6268260" cy="1140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626826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0515" y="6356351"/>
            <a:ext cx="525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FEFE4845-57A5-40EB-84A4-0DF613406E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2"/>
          <p:cNvSpPr/>
          <p:nvPr userDrawn="1"/>
        </p:nvSpPr>
        <p:spPr>
          <a:xfrm>
            <a:off x="7594744" y="-17418"/>
            <a:ext cx="1131855" cy="2543276"/>
          </a:xfrm>
          <a:custGeom>
            <a:avLst/>
            <a:gdLst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0 w 1131855"/>
              <a:gd name="connsiteY3" fmla="*/ 1681018 h 1681018"/>
              <a:gd name="connsiteX4" fmla="*/ 0 w 1131855"/>
              <a:gd name="connsiteY4" fmla="*/ 0 h 1681018"/>
              <a:gd name="connsiteX0" fmla="*/ 0 w 1131855"/>
              <a:gd name="connsiteY0" fmla="*/ 0 h 1682025"/>
              <a:gd name="connsiteX1" fmla="*/ 1131855 w 1131855"/>
              <a:gd name="connsiteY1" fmla="*/ 0 h 1682025"/>
              <a:gd name="connsiteX2" fmla="*/ 1131855 w 1131855"/>
              <a:gd name="connsiteY2" fmla="*/ 1681018 h 1682025"/>
              <a:gd name="connsiteX3" fmla="*/ 587185 w 1131855"/>
              <a:gd name="connsiteY3" fmla="*/ 1682025 h 1682025"/>
              <a:gd name="connsiteX4" fmla="*/ 0 w 1131855"/>
              <a:gd name="connsiteY4" fmla="*/ 1681018 h 1682025"/>
              <a:gd name="connsiteX5" fmla="*/ 0 w 1131855"/>
              <a:gd name="connsiteY5" fmla="*/ 0 h 1682025"/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587185 w 1131855"/>
              <a:gd name="connsiteY3" fmla="*/ 1500011 h 1681018"/>
              <a:gd name="connsiteX4" fmla="*/ 0 w 1131855"/>
              <a:gd name="connsiteY4" fmla="*/ 1681018 h 1681018"/>
              <a:gd name="connsiteX5" fmla="*/ 0 w 1131855"/>
              <a:gd name="connsiteY5" fmla="*/ 0 h 1681018"/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584206 w 1131855"/>
              <a:gd name="connsiteY3" fmla="*/ 1559072 h 1681018"/>
              <a:gd name="connsiteX4" fmla="*/ 0 w 1131855"/>
              <a:gd name="connsiteY4" fmla="*/ 1681018 h 1681018"/>
              <a:gd name="connsiteX5" fmla="*/ 0 w 1131855"/>
              <a:gd name="connsiteY5" fmla="*/ 0 h 168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1855" h="1681018">
                <a:moveTo>
                  <a:pt x="0" y="0"/>
                </a:moveTo>
                <a:lnTo>
                  <a:pt x="1131855" y="0"/>
                </a:lnTo>
                <a:lnTo>
                  <a:pt x="1131855" y="1681018"/>
                </a:lnTo>
                <a:lnTo>
                  <a:pt x="584206" y="1559072"/>
                </a:lnTo>
                <a:lnTo>
                  <a:pt x="0" y="1681018"/>
                </a:lnTo>
                <a:lnTo>
                  <a:pt x="0" y="0"/>
                </a:lnTo>
                <a:close/>
              </a:path>
            </a:pathLst>
          </a:custGeom>
          <a:solidFill>
            <a:srgbClr val="1783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7636592" y="428451"/>
            <a:ext cx="1048719" cy="1802676"/>
            <a:chOff x="7636592" y="437160"/>
            <a:chExt cx="1048719" cy="1802676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0836" y="437160"/>
              <a:ext cx="856038" cy="856039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 userDrawn="1"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26" t="48690" r="26786"/>
            <a:stretch/>
          </p:blipFill>
          <p:spPr>
            <a:xfrm>
              <a:off x="7636592" y="1364156"/>
              <a:ext cx="1048719" cy="875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1527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8651" y="194792"/>
            <a:ext cx="6268260" cy="1140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626826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0515" y="6356351"/>
            <a:ext cx="525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FEFE4845-57A5-40EB-84A4-0DF613406E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2"/>
          <p:cNvSpPr/>
          <p:nvPr userDrawn="1"/>
        </p:nvSpPr>
        <p:spPr>
          <a:xfrm>
            <a:off x="7594744" y="-205430"/>
            <a:ext cx="1131855" cy="2543276"/>
          </a:xfrm>
          <a:custGeom>
            <a:avLst/>
            <a:gdLst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0 w 1131855"/>
              <a:gd name="connsiteY3" fmla="*/ 1681018 h 1681018"/>
              <a:gd name="connsiteX4" fmla="*/ 0 w 1131855"/>
              <a:gd name="connsiteY4" fmla="*/ 0 h 1681018"/>
              <a:gd name="connsiteX0" fmla="*/ 0 w 1131855"/>
              <a:gd name="connsiteY0" fmla="*/ 0 h 1682025"/>
              <a:gd name="connsiteX1" fmla="*/ 1131855 w 1131855"/>
              <a:gd name="connsiteY1" fmla="*/ 0 h 1682025"/>
              <a:gd name="connsiteX2" fmla="*/ 1131855 w 1131855"/>
              <a:gd name="connsiteY2" fmla="*/ 1681018 h 1682025"/>
              <a:gd name="connsiteX3" fmla="*/ 587185 w 1131855"/>
              <a:gd name="connsiteY3" fmla="*/ 1682025 h 1682025"/>
              <a:gd name="connsiteX4" fmla="*/ 0 w 1131855"/>
              <a:gd name="connsiteY4" fmla="*/ 1681018 h 1682025"/>
              <a:gd name="connsiteX5" fmla="*/ 0 w 1131855"/>
              <a:gd name="connsiteY5" fmla="*/ 0 h 1682025"/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587185 w 1131855"/>
              <a:gd name="connsiteY3" fmla="*/ 1500011 h 1681018"/>
              <a:gd name="connsiteX4" fmla="*/ 0 w 1131855"/>
              <a:gd name="connsiteY4" fmla="*/ 1681018 h 1681018"/>
              <a:gd name="connsiteX5" fmla="*/ 0 w 1131855"/>
              <a:gd name="connsiteY5" fmla="*/ 0 h 1681018"/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584206 w 1131855"/>
              <a:gd name="connsiteY3" fmla="*/ 1559072 h 1681018"/>
              <a:gd name="connsiteX4" fmla="*/ 0 w 1131855"/>
              <a:gd name="connsiteY4" fmla="*/ 1681018 h 1681018"/>
              <a:gd name="connsiteX5" fmla="*/ 0 w 1131855"/>
              <a:gd name="connsiteY5" fmla="*/ 0 h 168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1855" h="1681018">
                <a:moveTo>
                  <a:pt x="0" y="0"/>
                </a:moveTo>
                <a:lnTo>
                  <a:pt x="1131855" y="0"/>
                </a:lnTo>
                <a:lnTo>
                  <a:pt x="1131855" y="1681018"/>
                </a:lnTo>
                <a:lnTo>
                  <a:pt x="584206" y="1559072"/>
                </a:lnTo>
                <a:lnTo>
                  <a:pt x="0" y="1681018"/>
                </a:lnTo>
                <a:lnTo>
                  <a:pt x="0" y="0"/>
                </a:lnTo>
                <a:close/>
              </a:path>
            </a:pathLst>
          </a:custGeom>
          <a:solidFill>
            <a:srgbClr val="1783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6" y="428451"/>
            <a:ext cx="856038" cy="85603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6" t="48690" r="26786" b="13559"/>
          <a:stretch/>
        </p:blipFill>
        <p:spPr>
          <a:xfrm>
            <a:off x="7636592" y="1355447"/>
            <a:ext cx="1048719" cy="6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37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"/>
            <a:ext cx="9144001" cy="14253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34B7E"/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8651" y="194792"/>
            <a:ext cx="6268260" cy="1140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626826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0515" y="6356351"/>
            <a:ext cx="525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FEFE4845-57A5-40EB-84A4-0DF613406E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"/>
          <p:cNvSpPr/>
          <p:nvPr userDrawn="1"/>
        </p:nvSpPr>
        <p:spPr>
          <a:xfrm>
            <a:off x="7594744" y="-17945"/>
            <a:ext cx="1131855" cy="1681018"/>
          </a:xfrm>
          <a:custGeom>
            <a:avLst/>
            <a:gdLst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0 w 1131855"/>
              <a:gd name="connsiteY3" fmla="*/ 1681018 h 1681018"/>
              <a:gd name="connsiteX4" fmla="*/ 0 w 1131855"/>
              <a:gd name="connsiteY4" fmla="*/ 0 h 1681018"/>
              <a:gd name="connsiteX0" fmla="*/ 0 w 1131855"/>
              <a:gd name="connsiteY0" fmla="*/ 0 h 1682025"/>
              <a:gd name="connsiteX1" fmla="*/ 1131855 w 1131855"/>
              <a:gd name="connsiteY1" fmla="*/ 0 h 1682025"/>
              <a:gd name="connsiteX2" fmla="*/ 1131855 w 1131855"/>
              <a:gd name="connsiteY2" fmla="*/ 1681018 h 1682025"/>
              <a:gd name="connsiteX3" fmla="*/ 587185 w 1131855"/>
              <a:gd name="connsiteY3" fmla="*/ 1682025 h 1682025"/>
              <a:gd name="connsiteX4" fmla="*/ 0 w 1131855"/>
              <a:gd name="connsiteY4" fmla="*/ 1681018 h 1682025"/>
              <a:gd name="connsiteX5" fmla="*/ 0 w 1131855"/>
              <a:gd name="connsiteY5" fmla="*/ 0 h 1682025"/>
              <a:gd name="connsiteX0" fmla="*/ 0 w 1131855"/>
              <a:gd name="connsiteY0" fmla="*/ 0 h 1681018"/>
              <a:gd name="connsiteX1" fmla="*/ 1131855 w 1131855"/>
              <a:gd name="connsiteY1" fmla="*/ 0 h 1681018"/>
              <a:gd name="connsiteX2" fmla="*/ 1131855 w 1131855"/>
              <a:gd name="connsiteY2" fmla="*/ 1681018 h 1681018"/>
              <a:gd name="connsiteX3" fmla="*/ 587185 w 1131855"/>
              <a:gd name="connsiteY3" fmla="*/ 1500011 h 1681018"/>
              <a:gd name="connsiteX4" fmla="*/ 0 w 1131855"/>
              <a:gd name="connsiteY4" fmla="*/ 1681018 h 1681018"/>
              <a:gd name="connsiteX5" fmla="*/ 0 w 1131855"/>
              <a:gd name="connsiteY5" fmla="*/ 0 h 168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1855" h="1681018">
                <a:moveTo>
                  <a:pt x="0" y="0"/>
                </a:moveTo>
                <a:lnTo>
                  <a:pt x="1131855" y="0"/>
                </a:lnTo>
                <a:lnTo>
                  <a:pt x="1131855" y="1681018"/>
                </a:lnTo>
                <a:lnTo>
                  <a:pt x="587185" y="1500011"/>
                </a:lnTo>
                <a:lnTo>
                  <a:pt x="0" y="1681018"/>
                </a:lnTo>
                <a:lnTo>
                  <a:pt x="0" y="0"/>
                </a:lnTo>
                <a:close/>
              </a:path>
            </a:pathLst>
          </a:custGeom>
          <a:solidFill>
            <a:srgbClr val="1783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6" y="428451"/>
            <a:ext cx="856038" cy="85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459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FEFE4845-57A5-40EB-84A4-0DF613406E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58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0515" y="6356351"/>
            <a:ext cx="525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FEFE4845-57A5-40EB-84A4-0DF613406E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0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70" r:id="rId3"/>
    <p:sldLayoutId id="2147483669" r:id="rId4"/>
    <p:sldLayoutId id="214748366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kern="1200" spc="-100" baseline="0">
          <a:solidFill>
            <a:schemeClr val="bg2">
              <a:lumMod val="2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Clr>
          <a:schemeClr val="tx1">
            <a:lumMod val="50000"/>
            <a:lumOff val="50000"/>
          </a:schemeClr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231775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chemeClr val="tx1">
            <a:lumMod val="50000"/>
            <a:lumOff val="50000"/>
          </a:schemeClr>
        </a:buClr>
        <a:buSzPct val="85000"/>
        <a:buFont typeface="Wingdings" panose="05000000000000000000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4213" indent="-22225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chemeClr val="tx1">
            <a:lumMod val="50000"/>
            <a:lumOff val="50000"/>
          </a:schemeClr>
        </a:buClr>
        <a:buSzPct val="75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30188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chemeClr val="tx1">
            <a:lumMod val="50000"/>
            <a:lumOff val="50000"/>
          </a:schemeClr>
        </a:buClr>
        <a:buSzPct val="75000"/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588" indent="-230188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chemeClr val="tx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o.wa.gov/" TargetMode="External"/><Relationship Id="rId2" Type="http://schemas.openxmlformats.org/officeDocument/2006/relationships/hyperlink" Target="mailto:nelsons@sao.wa.gov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ollinsk@sao.wa.gov" TargetMode="External"/><Relationship Id="rId4" Type="http://schemas.openxmlformats.org/officeDocument/2006/relationships/hyperlink" Target="http://www.facebook.com/WaStateAuditorsOffi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9"/>
          <p:cNvSpPr txBox="1">
            <a:spLocks/>
          </p:cNvSpPr>
          <p:nvPr/>
        </p:nvSpPr>
        <p:spPr>
          <a:xfrm>
            <a:off x="1024647" y="2061867"/>
            <a:ext cx="6352898" cy="7188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 spc="-100" baseline="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</a:pPr>
            <a:r>
              <a:rPr lang="en-US" sz="4800" spc="-150" dirty="0" err="1" smtClean="0">
                <a:latin typeface="+mn-lt"/>
              </a:rPr>
              <a:t>Unauditable</a:t>
            </a:r>
            <a:r>
              <a:rPr lang="en-US" sz="4800" spc="-150" dirty="0" smtClean="0">
                <a:latin typeface="+mn-lt"/>
              </a:rPr>
              <a:t> Governments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9445630" y="3017580"/>
            <a:ext cx="6062693" cy="3020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75000"/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11445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pc="-30" dirty="0" smtClean="0">
                <a:latin typeface="+mn-lt"/>
              </a:rPr>
              <a:t>Subtitle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1043501" y="3720309"/>
            <a:ext cx="3580750" cy="12609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defTabSz="914400">
              <a:lnSpc>
                <a:spcPts val="2300"/>
              </a:lnSpc>
              <a:buClr>
                <a:schemeClr val="tx1">
                  <a:lumMod val="50000"/>
                  <a:lumOff val="50000"/>
                </a:schemeClr>
              </a:buClr>
              <a:buSzPct val="95000"/>
              <a:defRPr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Scott Nelson</a:t>
            </a:r>
          </a:p>
          <a:p>
            <a:pPr lvl="0" defTabSz="914400">
              <a:lnSpc>
                <a:spcPts val="2300"/>
              </a:lnSpc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95000"/>
              <a:defRPr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Director of Legislative and Policy Affairs</a:t>
            </a:r>
          </a:p>
          <a:p>
            <a:pPr marL="0" marR="0" lvl="0" indent="0" algn="l" defTabSz="914400" rtl="0" eaLnBrk="1" fontAlgn="auto" latinLnBrk="0" hangingPunct="1">
              <a:lnSpc>
                <a:spcPts val="2300"/>
              </a:lnSpc>
              <a:buClr>
                <a:schemeClr val="tx1">
                  <a:lumMod val="50000"/>
                  <a:lumOff val="50000"/>
                </a:schemeClr>
              </a:buClr>
              <a:buSzPct val="95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Arial" pitchFamily="34" charset="0"/>
              </a:rPr>
              <a:t>Kelly Collins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300"/>
              </a:lnSpc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95000"/>
              <a:buFont typeface="Arial" pitchFamily="34" charset="0"/>
              <a:buNone/>
              <a:tabLst/>
              <a:defRPr/>
            </a:pP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Director of Local Audit</a:t>
            </a:r>
          </a:p>
          <a:p>
            <a:pPr defTabSz="914400">
              <a:lnSpc>
                <a:spcPts val="2300"/>
              </a:lnSpc>
              <a:buClr>
                <a:schemeClr val="tx1">
                  <a:lumMod val="50000"/>
                  <a:lumOff val="50000"/>
                </a:schemeClr>
              </a:buClr>
              <a:buSzPct val="95000"/>
              <a:defRPr/>
            </a:pPr>
            <a:r>
              <a:rPr lang="en-US" altLang="en-US" sz="1600" spc="-2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December 1,</a:t>
            </a:r>
            <a:r>
              <a:rPr lang="en-US" altLang="en-US" sz="1600" spc="-1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2020</a:t>
            </a:r>
            <a:r>
              <a:rPr lang="en-US" alt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</a:t>
            </a:r>
            <a:endParaRPr lang="en-US" altLang="en-US" sz="1600" spc="-17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6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Report to Legislature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811" y="1373937"/>
            <a:ext cx="4054950" cy="5247580"/>
          </a:xfr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855934" y="751562"/>
            <a:ext cx="232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blank canvas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971822" y="3939547"/>
            <a:ext cx="298939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DRAFT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</a:t>
            </a:r>
            <a:r>
              <a:rPr lang="en-US" dirty="0" err="1" smtClean="0"/>
              <a:t>Unauditable</a:t>
            </a:r>
            <a:r>
              <a:rPr lang="en-US" dirty="0" smtClean="0"/>
              <a:t> Governments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>
                <a:latin typeface="+mn-lt"/>
              </a:rPr>
              <a:t>3</a:t>
            </a:r>
            <a:endParaRPr lang="en-US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321" r="44477" b="56170"/>
          <a:stretch/>
        </p:blipFill>
        <p:spPr>
          <a:xfrm>
            <a:off x="628649" y="1734456"/>
            <a:ext cx="6579084" cy="4987020"/>
          </a:xfrm>
        </p:spPr>
      </p:pic>
    </p:spTree>
    <p:extLst>
      <p:ext uri="{BB962C8B-B14F-4D97-AF65-F5344CB8AC3E}">
        <p14:creationId xmlns:p14="http://schemas.microsoft.com/office/powerpoint/2010/main" val="47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Unauditable</a:t>
            </a:r>
            <a:r>
              <a:rPr lang="en-US" dirty="0" smtClean="0"/>
              <a:t> Governments List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>
                <a:latin typeface="+mn-lt"/>
              </a:rPr>
              <a:t>4</a:t>
            </a:r>
            <a:endParaRPr lang="en-US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4" t="51251" r="8952" b="16070"/>
          <a:stretch/>
        </p:blipFill>
        <p:spPr>
          <a:xfrm>
            <a:off x="961960" y="2112580"/>
            <a:ext cx="7795904" cy="4100510"/>
          </a:xfrm>
        </p:spPr>
      </p:pic>
      <p:sp>
        <p:nvSpPr>
          <p:cNvPr id="8" name="TextBox 7"/>
          <p:cNvSpPr txBox="1"/>
          <p:nvPr/>
        </p:nvSpPr>
        <p:spPr>
          <a:xfrm rot="16200000">
            <a:off x="-763569" y="3932002"/>
            <a:ext cx="298939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DRAFT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7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>
                <a:latin typeface="+mn-lt"/>
              </a:rPr>
              <a:t>5</a:t>
            </a:r>
            <a:endParaRPr lang="en-US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49" y="1562081"/>
            <a:ext cx="5927561" cy="146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75000"/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1445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smtClean="0">
                <a:latin typeface="+mn-lt"/>
              </a:rPr>
              <a:t>Scott Nelson, Director of Legislative and Policy Affairs</a:t>
            </a:r>
          </a:p>
          <a:p>
            <a:pPr marL="0" lvl="1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smtClean="0">
                <a:solidFill>
                  <a:srgbClr val="834B7E"/>
                </a:solidFill>
                <a:latin typeface="+mn-lt"/>
                <a:hlinkClick r:id="rId2"/>
              </a:rPr>
              <a:t>nelsons@sao.wa.gov</a:t>
            </a:r>
            <a:r>
              <a:rPr lang="en-US" dirty="0" smtClean="0">
                <a:solidFill>
                  <a:srgbClr val="834B7E"/>
                </a:solidFill>
                <a:latin typeface="+mn-lt"/>
              </a:rPr>
              <a:t> </a:t>
            </a:r>
            <a:endParaRPr lang="en-US" dirty="0" smtClean="0">
              <a:latin typeface="+mn-lt"/>
            </a:endParaRPr>
          </a:p>
          <a:p>
            <a:pPr marL="0" lvl="1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smtClean="0">
                <a:latin typeface="+mn-lt"/>
              </a:rPr>
              <a:t>(564) 999-0804 </a:t>
            </a:r>
            <a:endParaRPr lang="en-US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141" y="4866427"/>
            <a:ext cx="5402416" cy="124649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ts val="3000"/>
              </a:lnSpc>
            </a:pPr>
            <a:r>
              <a:rPr lang="en-US" dirty="0" smtClean="0"/>
              <a:t>Website: </a:t>
            </a:r>
            <a:r>
              <a:rPr lang="en-US" dirty="0" smtClean="0">
                <a:hlinkClick r:id="rId3"/>
              </a:rPr>
              <a:t>www.sao.wa.gov</a:t>
            </a:r>
            <a:endParaRPr lang="en-US" dirty="0" smtClean="0"/>
          </a:p>
          <a:p>
            <a:pPr>
              <a:lnSpc>
                <a:spcPts val="3000"/>
              </a:lnSpc>
            </a:pPr>
            <a:r>
              <a:rPr lang="en-US" dirty="0" smtClean="0"/>
              <a:t>Twitter: </a:t>
            </a:r>
            <a:r>
              <a:rPr lang="en-US" i="1" dirty="0" smtClean="0"/>
              <a:t>@</a:t>
            </a:r>
            <a:r>
              <a:rPr lang="en-US" i="1" dirty="0" err="1" smtClean="0"/>
              <a:t>WAStateAuditor</a:t>
            </a:r>
            <a:endParaRPr lang="en-US" i="1" dirty="0" smtClean="0"/>
          </a:p>
          <a:p>
            <a:pPr>
              <a:lnSpc>
                <a:spcPts val="3000"/>
              </a:lnSpc>
            </a:pPr>
            <a:r>
              <a:rPr lang="en-US" dirty="0" smtClean="0"/>
              <a:t>Facebook: </a:t>
            </a:r>
            <a:r>
              <a:rPr lang="en-US" dirty="0" smtClean="0">
                <a:hlinkClick r:id="rId4"/>
              </a:rPr>
              <a:t>www.facebook.com/WAStateAuditorsOffice</a:t>
            </a:r>
            <a:endParaRPr lang="en-US" dirty="0" smtClean="0"/>
          </a:p>
          <a:p>
            <a:pPr>
              <a:lnSpc>
                <a:spcPts val="3000"/>
              </a:lnSpc>
            </a:pPr>
            <a:r>
              <a:rPr lang="en-US" dirty="0" smtClean="0"/>
              <a:t>LinkedIn: </a:t>
            </a:r>
            <a:r>
              <a:rPr lang="en-US" i="1" dirty="0" smtClean="0"/>
              <a:t>Washington State Auditor’s Office</a:t>
            </a:r>
            <a:r>
              <a:rPr lang="en-US" dirty="0" smtClean="0"/>
              <a:t>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48" y="3214254"/>
            <a:ext cx="5927561" cy="146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75000"/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1445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smtClean="0">
                <a:latin typeface="+mn-lt"/>
              </a:rPr>
              <a:t>Kelly Collins, Director of Local Audit</a:t>
            </a:r>
          </a:p>
          <a:p>
            <a:pPr marL="0" lvl="1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smtClean="0">
                <a:solidFill>
                  <a:srgbClr val="834B7E"/>
                </a:solidFill>
                <a:latin typeface="+mn-lt"/>
                <a:hlinkClick r:id="rId5"/>
              </a:rPr>
              <a:t>collinsk@sao.wa.gov</a:t>
            </a:r>
            <a:r>
              <a:rPr lang="en-US" dirty="0" smtClean="0">
                <a:solidFill>
                  <a:srgbClr val="834B7E"/>
                </a:solidFill>
                <a:latin typeface="+mn-lt"/>
              </a:rPr>
              <a:t> </a:t>
            </a:r>
            <a:endParaRPr lang="en-US" dirty="0" smtClean="0">
              <a:latin typeface="+mn-lt"/>
            </a:endParaRPr>
          </a:p>
          <a:p>
            <a:pPr marL="0" lvl="1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smtClean="0">
                <a:latin typeface="+mn-lt"/>
              </a:rPr>
              <a:t>(564) 999-0807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66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42B29F"/>
      </a:accent6>
      <a:hlink>
        <a:srgbClr val="0070C0"/>
      </a:hlink>
      <a:folHlink>
        <a:srgbClr val="8EAAD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f1e0d1e-8499-4ab5-8be9-8df6715d5c52">
      <UserInfo>
        <DisplayName>Huynh, Michael (SAO)</DisplayName>
        <AccountId>1329</AccountId>
        <AccountType/>
      </UserInfo>
    </SharedWithUsers>
    <When_x0020_update_x0020_is_x0020_needed xmlns="2c3dc121-c6be-4baf-b40a-b91477817c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D43587FB26A47AC678F33519FC4C7" ma:contentTypeVersion="2" ma:contentTypeDescription="Create a new document." ma:contentTypeScope="" ma:versionID="80556427e7ad7dace72ee7aaf8613beb">
  <xsd:schema xmlns:xsd="http://www.w3.org/2001/XMLSchema" xmlns:xs="http://www.w3.org/2001/XMLSchema" xmlns:p="http://schemas.microsoft.com/office/2006/metadata/properties" xmlns:ns2="bf1e0d1e-8499-4ab5-8be9-8df6715d5c52" xmlns:ns3="2c3dc121-c6be-4baf-b40a-b91477817c88" targetNamespace="http://schemas.microsoft.com/office/2006/metadata/properties" ma:root="true" ma:fieldsID="39cf584c8facedfd41812924e6d85918" ns2:_="" ns3:_="">
    <xsd:import namespace="bf1e0d1e-8499-4ab5-8be9-8df6715d5c52"/>
    <xsd:import namespace="2c3dc121-c6be-4baf-b40a-b91477817c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When_x0020_update_x0020_is_x0020_need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1e0d1e-8499-4ab5-8be9-8df6715d5c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dc121-c6be-4baf-b40a-b91477817c88" elementFormDefault="qualified">
    <xsd:import namespace="http://schemas.microsoft.com/office/2006/documentManagement/types"/>
    <xsd:import namespace="http://schemas.microsoft.com/office/infopath/2007/PartnerControls"/>
    <xsd:element name="When_x0020_update_x0020_is_x0020_needed" ma:index="9" nillable="true" ma:displayName="When is update needed?" ma:description="What month? Annually? Biennially? Etc." ma:internalName="When_x0020_update_x0020_is_x0020_neede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1EF6A2-CE83-48D9-8B47-0A7DF03BBF7F}">
  <ds:schemaRefs>
    <ds:schemaRef ds:uri="http://purl.org/dc/dcmitype/"/>
    <ds:schemaRef ds:uri="http://purl.org/dc/elements/1.1/"/>
    <ds:schemaRef ds:uri="http://schemas.microsoft.com/office/2006/metadata/properties"/>
    <ds:schemaRef ds:uri="bf1e0d1e-8499-4ab5-8be9-8df6715d5c52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c3dc121-c6be-4baf-b40a-b91477817c8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E8463C-DAD7-43C0-953D-A89673FAD6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27DE9A-0437-4CB4-832C-A0EA4BAFC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1e0d1e-8499-4ab5-8be9-8df6715d5c52"/>
    <ds:schemaRef ds:uri="2c3dc121-c6be-4baf-b40a-b91477817c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8279</TotalTime>
  <Words>272</Words>
  <Application>Microsoft Office PowerPoint</Application>
  <PresentationFormat>On-screen Show (4:3)</PresentationFormat>
  <Paragraphs>42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Office Theme</vt:lpstr>
      <vt:lpstr>PowerPoint Presentation</vt:lpstr>
      <vt:lpstr>Special Report to Legislature</vt:lpstr>
      <vt:lpstr>Number of Unauditable Governments</vt:lpstr>
      <vt:lpstr>Unauditable Governments List</vt:lpstr>
      <vt:lpstr>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Ansley</dc:creator>
  <cp:lastModifiedBy>Wilson, Raylene (SAO)</cp:lastModifiedBy>
  <cp:revision>360</cp:revision>
  <dcterms:created xsi:type="dcterms:W3CDTF">2017-04-13T18:31:07Z</dcterms:created>
  <dcterms:modified xsi:type="dcterms:W3CDTF">2020-11-30T19:04:22Z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0x0101000BFD43587FB26A47AC678F33519FC4C7</vt:lpwstr>
  </property>
</Properties>
</file>