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handoutMasterIdLst>
    <p:handoutMasterId r:id="rId16"/>
  </p:handoutMasterIdLst>
  <p:sldIdLst>
    <p:sldId id="370" r:id="rId5"/>
    <p:sldId id="371" r:id="rId6"/>
    <p:sldId id="316" r:id="rId7"/>
    <p:sldId id="372" r:id="rId8"/>
    <p:sldId id="312" r:id="rId9"/>
    <p:sldId id="373" r:id="rId10"/>
    <p:sldId id="305" r:id="rId11"/>
    <p:sldId id="318" r:id="rId12"/>
    <p:sldId id="319" r:id="rId13"/>
    <p:sldId id="273" r:id="rId14"/>
  </p:sldIdLst>
  <p:sldSz cx="9144000" cy="6858000" type="screen4x3"/>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gemann, John (SAO)" initials="HJ(" lastIdx="11" clrIdx="1">
    <p:extLst>
      <p:ext uri="{19B8F6BF-5375-455C-9EA6-DF929625EA0E}">
        <p15:presenceInfo xmlns:p15="http://schemas.microsoft.com/office/powerpoint/2012/main" userId="S-1-5-21-1844237615-1844823847-839522115-79462" providerId="AD"/>
      </p:ext>
    </p:extLst>
  </p:cmAuthor>
  <p:cmAuthor id="2" name="Baylor, Kristina (SAO)" initials="BK(" lastIdx="17" clrIdx="2">
    <p:extLst>
      <p:ext uri="{19B8F6BF-5375-455C-9EA6-DF929625EA0E}">
        <p15:presenceInfo xmlns:p15="http://schemas.microsoft.com/office/powerpoint/2012/main" userId="S-1-5-21-1844237615-1844823847-839522115-7917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DA6"/>
    <a:srgbClr val="D6E1F1"/>
    <a:srgbClr val="257CAD"/>
    <a:srgbClr val="5F9591"/>
    <a:srgbClr val="7895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25" autoAdjust="0"/>
    <p:restoredTop sz="79865" autoAdjust="0"/>
  </p:normalViewPr>
  <p:slideViewPr>
    <p:cSldViewPr snapToGrid="0">
      <p:cViewPr varScale="1">
        <p:scale>
          <a:sx n="91" d="100"/>
          <a:sy n="91" d="100"/>
        </p:scale>
        <p:origin x="2250" y="84"/>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edle, Shelby (SAO)" userId="19deeef8-f878-4a22-904a-66b83b11d155" providerId="ADAL" clId="{6CD5D9E2-52C1-4DB0-81F4-15DFC72D855D}"/>
    <pc:docChg chg="custSel modSld">
      <pc:chgData name="Beedle, Shelby (SAO)" userId="19deeef8-f878-4a22-904a-66b83b11d155" providerId="ADAL" clId="{6CD5D9E2-52C1-4DB0-81F4-15DFC72D855D}" dt="2023-11-28T16:48:02.282" v="0" actId="478"/>
      <pc:docMkLst>
        <pc:docMk/>
      </pc:docMkLst>
      <pc:sldChg chg="delSp mod">
        <pc:chgData name="Beedle, Shelby (SAO)" userId="19deeef8-f878-4a22-904a-66b83b11d155" providerId="ADAL" clId="{6CD5D9E2-52C1-4DB0-81F4-15DFC72D855D}" dt="2023-11-28T16:48:02.282" v="0" actId="478"/>
        <pc:sldMkLst>
          <pc:docMk/>
          <pc:sldMk cId="3856704304" sldId="257"/>
        </pc:sldMkLst>
        <pc:spChg chg="del">
          <ac:chgData name="Beedle, Shelby (SAO)" userId="19deeef8-f878-4a22-904a-66b83b11d155" providerId="ADAL" clId="{6CD5D9E2-52C1-4DB0-81F4-15DFC72D855D}" dt="2023-11-28T16:48:02.282" v="0" actId="478"/>
          <ac:spMkLst>
            <pc:docMk/>
            <pc:sldMk cId="3856704304" sldId="257"/>
            <ac:spMk id="6"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93B27D-5938-4766-8985-668B0854523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18EE8EA0-AC71-4CF4-8426-BC07424E3B93}">
      <dgm:prSet phldrT="[Text]" custT="1"/>
      <dgm:spPr>
        <a:solidFill>
          <a:srgbClr val="005DA6"/>
        </a:solidFill>
      </dgm:spPr>
      <dgm:t>
        <a:bodyPr/>
        <a:lstStyle/>
        <a:p>
          <a:r>
            <a:rPr lang="en-US" sz="2200" dirty="0"/>
            <a:t>Citizen Hotline Referrals</a:t>
          </a:r>
        </a:p>
        <a:p>
          <a:r>
            <a:rPr lang="en-US" sz="2200" dirty="0"/>
            <a:t>H-24-240</a:t>
          </a:r>
        </a:p>
      </dgm:t>
    </dgm:pt>
    <dgm:pt modelId="{E0A7AC12-0370-4FE3-BBF4-BA58670D1F69}" type="parTrans" cxnId="{3362F86A-7A7E-49F7-A79F-9B40235F110D}">
      <dgm:prSet/>
      <dgm:spPr/>
      <dgm:t>
        <a:bodyPr/>
        <a:lstStyle/>
        <a:p>
          <a:endParaRPr lang="en-US"/>
        </a:p>
      </dgm:t>
    </dgm:pt>
    <dgm:pt modelId="{AA73DCFD-020B-49BB-A814-647175CE03C5}" type="sibTrans" cxnId="{3362F86A-7A7E-49F7-A79F-9B40235F110D}">
      <dgm:prSet/>
      <dgm:spPr/>
      <dgm:t>
        <a:bodyPr/>
        <a:lstStyle/>
        <a:p>
          <a:endParaRPr lang="en-US"/>
        </a:p>
      </dgm:t>
    </dgm:pt>
    <dgm:pt modelId="{72138B89-89D0-4F39-BB9F-A8A66C53C0C9}">
      <dgm:prSet phldrT="[Text]" custT="1"/>
      <dgm:spPr/>
      <dgm:t>
        <a:bodyPr/>
        <a:lstStyle/>
        <a:p>
          <a:r>
            <a:rPr lang="en-US" sz="2200" kern="1200" dirty="0">
              <a:solidFill>
                <a:schemeClr val="tx1"/>
              </a:solidFill>
            </a:rPr>
            <a:t>Concern 1: Conflict of Interest</a:t>
          </a:r>
        </a:p>
      </dgm:t>
    </dgm:pt>
    <dgm:pt modelId="{81700C3A-0082-404A-9F47-4F1497ABF400}" type="sibTrans" cxnId="{BEE9B732-B942-44F2-91D3-A9D386D8B6B7}">
      <dgm:prSet/>
      <dgm:spPr/>
      <dgm:t>
        <a:bodyPr/>
        <a:lstStyle/>
        <a:p>
          <a:endParaRPr lang="en-US"/>
        </a:p>
      </dgm:t>
    </dgm:pt>
    <dgm:pt modelId="{CEE0FC1E-D86B-4ED1-A3B0-2B96B6F52654}" type="parTrans" cxnId="{BEE9B732-B942-44F2-91D3-A9D386D8B6B7}">
      <dgm:prSet/>
      <dgm:spPr/>
      <dgm:t>
        <a:bodyPr/>
        <a:lstStyle/>
        <a:p>
          <a:endParaRPr lang="en-US"/>
        </a:p>
      </dgm:t>
    </dgm:pt>
    <dgm:pt modelId="{57C44F6B-7E63-4604-8292-12D87ECC1F5C}">
      <dgm:prSet phldrT="[Text]" custT="1"/>
      <dgm:spPr/>
      <dgm:t>
        <a:bodyPr/>
        <a:lstStyle/>
        <a:p>
          <a:r>
            <a:rPr lang="en-US" sz="2200" kern="1200" dirty="0">
              <a:solidFill>
                <a:schemeClr val="tx1"/>
              </a:solidFill>
            </a:rPr>
            <a:t>Concern was found to be </a:t>
          </a:r>
          <a:r>
            <a:rPr lang="en-US" sz="2200" kern="1200" dirty="0">
              <a:solidFill>
                <a:prstClr val="black"/>
              </a:solidFill>
              <a:latin typeface="Calibri" panose="020F0502020204030204"/>
              <a:ea typeface="+mn-ea"/>
              <a:cs typeface="+mn-cs"/>
            </a:rPr>
            <a:t>unsupported</a:t>
          </a:r>
        </a:p>
      </dgm:t>
    </dgm:pt>
    <dgm:pt modelId="{B7E726A1-1AC4-436B-B330-2EC2A3130830}" type="sibTrans" cxnId="{A2C1E3DC-9B25-4F0D-8F75-DE17DE21A374}">
      <dgm:prSet/>
      <dgm:spPr/>
      <dgm:t>
        <a:bodyPr/>
        <a:lstStyle/>
        <a:p>
          <a:endParaRPr lang="en-US"/>
        </a:p>
      </dgm:t>
    </dgm:pt>
    <dgm:pt modelId="{DC0BBBF9-7E7F-4B13-A45B-C3CBCEF2E17E}" type="parTrans" cxnId="{A2C1E3DC-9B25-4F0D-8F75-DE17DE21A374}">
      <dgm:prSet/>
      <dgm:spPr/>
      <dgm:t>
        <a:bodyPr/>
        <a:lstStyle/>
        <a:p>
          <a:endParaRPr lang="en-US"/>
        </a:p>
      </dgm:t>
    </dgm:pt>
    <dgm:pt modelId="{33878942-54DA-4A2D-B2C0-87C526FDE962}">
      <dgm:prSet custT="1"/>
      <dgm:spPr/>
      <dgm:t>
        <a:bodyPr/>
        <a:lstStyle/>
        <a:p>
          <a:r>
            <a:rPr lang="en-US" sz="2200" kern="1200" dirty="0">
              <a:solidFill>
                <a:prstClr val="black"/>
              </a:solidFill>
              <a:latin typeface="Calibri" panose="020F0502020204030204"/>
              <a:ea typeface="+mn-ea"/>
              <a:cs typeface="+mn-cs"/>
            </a:rPr>
            <a:t>Related recommendation was made</a:t>
          </a:r>
        </a:p>
      </dgm:t>
    </dgm:pt>
    <dgm:pt modelId="{7737E658-2AD1-4508-8BB8-AC393A89AF9F}" type="parTrans" cxnId="{9D853EA3-D4C0-4F2E-866D-D8387DC629FA}">
      <dgm:prSet/>
      <dgm:spPr/>
      <dgm:t>
        <a:bodyPr/>
        <a:lstStyle/>
        <a:p>
          <a:endParaRPr lang="en-US"/>
        </a:p>
      </dgm:t>
    </dgm:pt>
    <dgm:pt modelId="{5E3320F1-AAE9-4D7A-95A4-7CE225C11EB7}" type="sibTrans" cxnId="{9D853EA3-D4C0-4F2E-866D-D8387DC629FA}">
      <dgm:prSet/>
      <dgm:spPr/>
      <dgm:t>
        <a:bodyPr/>
        <a:lstStyle/>
        <a:p>
          <a:endParaRPr lang="en-US"/>
        </a:p>
      </dgm:t>
    </dgm:pt>
    <dgm:pt modelId="{5C084557-9B77-4E29-92FC-9F4D7D736B2E}">
      <dgm:prSet custT="1"/>
      <dgm:spPr/>
      <dgm:t>
        <a:bodyPr/>
        <a:lstStyle/>
        <a:p>
          <a:r>
            <a:rPr lang="en-US" sz="2200" kern="1200" dirty="0">
              <a:solidFill>
                <a:prstClr val="black"/>
              </a:solidFill>
              <a:latin typeface="Calibri" panose="020F0502020204030204"/>
              <a:ea typeface="+mn-ea"/>
              <a:cs typeface="+mn-cs"/>
            </a:rPr>
            <a:t>Please see copy of Hotline letter for details</a:t>
          </a:r>
        </a:p>
      </dgm:t>
    </dgm:pt>
    <dgm:pt modelId="{E38B27E8-1774-4B2D-965A-61989229ED51}" type="parTrans" cxnId="{8E0DB9A8-F40F-45AF-AFB3-0B3AF20F5319}">
      <dgm:prSet/>
      <dgm:spPr/>
      <dgm:t>
        <a:bodyPr/>
        <a:lstStyle/>
        <a:p>
          <a:endParaRPr lang="en-US"/>
        </a:p>
      </dgm:t>
    </dgm:pt>
    <dgm:pt modelId="{FD34F1A4-6E33-42F7-84CC-6B4BCC306C56}" type="sibTrans" cxnId="{8E0DB9A8-F40F-45AF-AFB3-0B3AF20F5319}">
      <dgm:prSet/>
      <dgm:spPr/>
      <dgm:t>
        <a:bodyPr/>
        <a:lstStyle/>
        <a:p>
          <a:endParaRPr lang="en-US"/>
        </a:p>
      </dgm:t>
    </dgm:pt>
    <dgm:pt modelId="{FAFBD7FB-BC89-4172-A2E6-5BCD66AA083B}" type="pres">
      <dgm:prSet presAssocID="{0E93B27D-5938-4766-8985-668B08545237}" presName="Name0" presStyleCnt="0">
        <dgm:presLayoutVars>
          <dgm:dir/>
          <dgm:animLvl val="lvl"/>
          <dgm:resizeHandles val="exact"/>
        </dgm:presLayoutVars>
      </dgm:prSet>
      <dgm:spPr/>
    </dgm:pt>
    <dgm:pt modelId="{7DC9882F-8472-4256-8DA7-22B73A8637B1}" type="pres">
      <dgm:prSet presAssocID="{18EE8EA0-AC71-4CF4-8426-BC07424E3B93}" presName="linNode" presStyleCnt="0"/>
      <dgm:spPr/>
    </dgm:pt>
    <dgm:pt modelId="{C6566D57-B3BA-424C-8540-9898351C6EF6}" type="pres">
      <dgm:prSet presAssocID="{18EE8EA0-AC71-4CF4-8426-BC07424E3B93}" presName="parentText" presStyleLbl="node1" presStyleIdx="0" presStyleCnt="1">
        <dgm:presLayoutVars>
          <dgm:chMax val="1"/>
          <dgm:bulletEnabled val="1"/>
        </dgm:presLayoutVars>
      </dgm:prSet>
      <dgm:spPr/>
    </dgm:pt>
    <dgm:pt modelId="{F485EFD0-E1D5-42DF-B5E9-FF7AE24CF7BB}" type="pres">
      <dgm:prSet presAssocID="{18EE8EA0-AC71-4CF4-8426-BC07424E3B93}" presName="descendantText" presStyleLbl="alignAccFollowNode1" presStyleIdx="0" presStyleCnt="1">
        <dgm:presLayoutVars>
          <dgm:bulletEnabled val="1"/>
        </dgm:presLayoutVars>
      </dgm:prSet>
      <dgm:spPr/>
    </dgm:pt>
  </dgm:ptLst>
  <dgm:cxnLst>
    <dgm:cxn modelId="{36E41904-3ABD-444D-B38F-7905DE9B7AA5}" type="presOf" srcId="{33878942-54DA-4A2D-B2C0-87C526FDE962}" destId="{F485EFD0-E1D5-42DF-B5E9-FF7AE24CF7BB}" srcOrd="0" destOrd="2" presId="urn:microsoft.com/office/officeart/2005/8/layout/vList5"/>
    <dgm:cxn modelId="{BEE9B732-B942-44F2-91D3-A9D386D8B6B7}" srcId="{18EE8EA0-AC71-4CF4-8426-BC07424E3B93}" destId="{72138B89-89D0-4F39-BB9F-A8A66C53C0C9}" srcOrd="0" destOrd="0" parTransId="{CEE0FC1E-D86B-4ED1-A3B0-2B96B6F52654}" sibTransId="{81700C3A-0082-404A-9F47-4F1497ABF400}"/>
    <dgm:cxn modelId="{8819A637-9166-4A4F-BBA4-2F21D8DB6E64}" type="presOf" srcId="{72138B89-89D0-4F39-BB9F-A8A66C53C0C9}" destId="{F485EFD0-E1D5-42DF-B5E9-FF7AE24CF7BB}" srcOrd="0" destOrd="0" presId="urn:microsoft.com/office/officeart/2005/8/layout/vList5"/>
    <dgm:cxn modelId="{3362F86A-7A7E-49F7-A79F-9B40235F110D}" srcId="{0E93B27D-5938-4766-8985-668B08545237}" destId="{18EE8EA0-AC71-4CF4-8426-BC07424E3B93}" srcOrd="0" destOrd="0" parTransId="{E0A7AC12-0370-4FE3-BBF4-BA58670D1F69}" sibTransId="{AA73DCFD-020B-49BB-A814-647175CE03C5}"/>
    <dgm:cxn modelId="{05066B8B-6799-47A9-93AE-BCAF5775CB42}" type="presOf" srcId="{5C084557-9B77-4E29-92FC-9F4D7D736B2E}" destId="{F485EFD0-E1D5-42DF-B5E9-FF7AE24CF7BB}" srcOrd="0" destOrd="3" presId="urn:microsoft.com/office/officeart/2005/8/layout/vList5"/>
    <dgm:cxn modelId="{BC8EC78F-B8F2-4354-8E15-017B803CB719}" type="presOf" srcId="{18EE8EA0-AC71-4CF4-8426-BC07424E3B93}" destId="{C6566D57-B3BA-424C-8540-9898351C6EF6}" srcOrd="0" destOrd="0" presId="urn:microsoft.com/office/officeart/2005/8/layout/vList5"/>
    <dgm:cxn modelId="{9D853EA3-D4C0-4F2E-866D-D8387DC629FA}" srcId="{18EE8EA0-AC71-4CF4-8426-BC07424E3B93}" destId="{33878942-54DA-4A2D-B2C0-87C526FDE962}" srcOrd="2" destOrd="0" parTransId="{7737E658-2AD1-4508-8BB8-AC393A89AF9F}" sibTransId="{5E3320F1-AAE9-4D7A-95A4-7CE225C11EB7}"/>
    <dgm:cxn modelId="{8E0DB9A8-F40F-45AF-AFB3-0B3AF20F5319}" srcId="{18EE8EA0-AC71-4CF4-8426-BC07424E3B93}" destId="{5C084557-9B77-4E29-92FC-9F4D7D736B2E}" srcOrd="3" destOrd="0" parTransId="{E38B27E8-1774-4B2D-965A-61989229ED51}" sibTransId="{FD34F1A4-6E33-42F7-84CC-6B4BCC306C56}"/>
    <dgm:cxn modelId="{8AAD14B8-E8D8-476A-BA2B-DE2BA6053EA8}" type="presOf" srcId="{57C44F6B-7E63-4604-8292-12D87ECC1F5C}" destId="{F485EFD0-E1D5-42DF-B5E9-FF7AE24CF7BB}" srcOrd="0" destOrd="1" presId="urn:microsoft.com/office/officeart/2005/8/layout/vList5"/>
    <dgm:cxn modelId="{A2C1E3DC-9B25-4F0D-8F75-DE17DE21A374}" srcId="{18EE8EA0-AC71-4CF4-8426-BC07424E3B93}" destId="{57C44F6B-7E63-4604-8292-12D87ECC1F5C}" srcOrd="1" destOrd="0" parTransId="{DC0BBBF9-7E7F-4B13-A45B-C3CBCEF2E17E}" sibTransId="{B7E726A1-1AC4-436B-B330-2EC2A3130830}"/>
    <dgm:cxn modelId="{8E2BB5F2-37E0-42A0-AD27-CF1DFA8F8105}" type="presOf" srcId="{0E93B27D-5938-4766-8985-668B08545237}" destId="{FAFBD7FB-BC89-4172-A2E6-5BCD66AA083B}" srcOrd="0" destOrd="0" presId="urn:microsoft.com/office/officeart/2005/8/layout/vList5"/>
    <dgm:cxn modelId="{6329524A-B5BD-4921-A8EC-2DE88ADCE078}" type="presParOf" srcId="{FAFBD7FB-BC89-4172-A2E6-5BCD66AA083B}" destId="{7DC9882F-8472-4256-8DA7-22B73A8637B1}" srcOrd="0" destOrd="0" presId="urn:microsoft.com/office/officeart/2005/8/layout/vList5"/>
    <dgm:cxn modelId="{10D4AF43-CC26-4888-A560-8EA8E16E62B5}" type="presParOf" srcId="{7DC9882F-8472-4256-8DA7-22B73A8637B1}" destId="{C6566D57-B3BA-424C-8540-9898351C6EF6}" srcOrd="0" destOrd="0" presId="urn:microsoft.com/office/officeart/2005/8/layout/vList5"/>
    <dgm:cxn modelId="{6522A09F-97AE-4FA0-8188-14FE4444FA24}" type="presParOf" srcId="{7DC9882F-8472-4256-8DA7-22B73A8637B1}" destId="{F485EFD0-E1D5-42DF-B5E9-FF7AE24CF7BB}"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E93B27D-5938-4766-8985-668B0854523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18EE8EA0-AC71-4CF4-8426-BC07424E3B93}">
      <dgm:prSet phldrT="[Text]" custT="1"/>
      <dgm:spPr>
        <a:solidFill>
          <a:srgbClr val="005DA6"/>
        </a:solidFill>
      </dgm:spPr>
      <dgm:t>
        <a:bodyPr/>
        <a:lstStyle/>
        <a:p>
          <a:r>
            <a:rPr lang="en-US" sz="2200" dirty="0"/>
            <a:t>Citizen Hotline Referrals</a:t>
          </a:r>
        </a:p>
        <a:p>
          <a:r>
            <a:rPr lang="en-US" sz="2200" dirty="0"/>
            <a:t>H-24-240</a:t>
          </a:r>
        </a:p>
      </dgm:t>
    </dgm:pt>
    <dgm:pt modelId="{E0A7AC12-0370-4FE3-BBF4-BA58670D1F69}" type="parTrans" cxnId="{3362F86A-7A7E-49F7-A79F-9B40235F110D}">
      <dgm:prSet/>
      <dgm:spPr/>
      <dgm:t>
        <a:bodyPr/>
        <a:lstStyle/>
        <a:p>
          <a:endParaRPr lang="en-US"/>
        </a:p>
      </dgm:t>
    </dgm:pt>
    <dgm:pt modelId="{AA73DCFD-020B-49BB-A814-647175CE03C5}" type="sibTrans" cxnId="{3362F86A-7A7E-49F7-A79F-9B40235F110D}">
      <dgm:prSet/>
      <dgm:spPr/>
      <dgm:t>
        <a:bodyPr/>
        <a:lstStyle/>
        <a:p>
          <a:endParaRPr lang="en-US"/>
        </a:p>
      </dgm:t>
    </dgm:pt>
    <dgm:pt modelId="{72138B89-89D0-4F39-BB9F-A8A66C53C0C9}">
      <dgm:prSet phldrT="[Text]" custT="1"/>
      <dgm:spPr/>
      <dgm:t>
        <a:bodyPr/>
        <a:lstStyle/>
        <a:p>
          <a:r>
            <a:rPr lang="en-US" sz="2200" dirty="0">
              <a:solidFill>
                <a:schemeClr val="tx1"/>
              </a:solidFill>
            </a:rPr>
            <a:t>Concern 2: Unfair &amp; unequal appraisal by the County Assessor’s Office</a:t>
          </a:r>
        </a:p>
      </dgm:t>
    </dgm:pt>
    <dgm:pt modelId="{81700C3A-0082-404A-9F47-4F1497ABF400}" type="sibTrans" cxnId="{BEE9B732-B942-44F2-91D3-A9D386D8B6B7}">
      <dgm:prSet/>
      <dgm:spPr/>
      <dgm:t>
        <a:bodyPr/>
        <a:lstStyle/>
        <a:p>
          <a:endParaRPr lang="en-US"/>
        </a:p>
      </dgm:t>
    </dgm:pt>
    <dgm:pt modelId="{CEE0FC1E-D86B-4ED1-A3B0-2B96B6F52654}" type="parTrans" cxnId="{BEE9B732-B942-44F2-91D3-A9D386D8B6B7}">
      <dgm:prSet/>
      <dgm:spPr/>
      <dgm:t>
        <a:bodyPr/>
        <a:lstStyle/>
        <a:p>
          <a:endParaRPr lang="en-US"/>
        </a:p>
      </dgm:t>
    </dgm:pt>
    <dgm:pt modelId="{57C44F6B-7E63-4604-8292-12D87ECC1F5C}">
      <dgm:prSet phldrT="[Text]" custT="1"/>
      <dgm:spPr/>
      <dgm:t>
        <a:bodyPr/>
        <a:lstStyle/>
        <a:p>
          <a:r>
            <a:rPr lang="en-US" sz="2200" dirty="0">
              <a:solidFill>
                <a:schemeClr val="tx1"/>
              </a:solidFill>
            </a:rPr>
            <a:t>Concern was found to be unsupported</a:t>
          </a:r>
        </a:p>
      </dgm:t>
    </dgm:pt>
    <dgm:pt modelId="{B7E726A1-1AC4-436B-B330-2EC2A3130830}" type="sibTrans" cxnId="{A2C1E3DC-9B25-4F0D-8F75-DE17DE21A374}">
      <dgm:prSet/>
      <dgm:spPr/>
      <dgm:t>
        <a:bodyPr/>
        <a:lstStyle/>
        <a:p>
          <a:endParaRPr lang="en-US"/>
        </a:p>
      </dgm:t>
    </dgm:pt>
    <dgm:pt modelId="{DC0BBBF9-7E7F-4B13-A45B-C3CBCEF2E17E}" type="parTrans" cxnId="{A2C1E3DC-9B25-4F0D-8F75-DE17DE21A374}">
      <dgm:prSet/>
      <dgm:spPr/>
      <dgm:t>
        <a:bodyPr/>
        <a:lstStyle/>
        <a:p>
          <a:endParaRPr lang="en-US"/>
        </a:p>
      </dgm:t>
    </dgm:pt>
    <dgm:pt modelId="{4727601A-AAFE-4400-916B-6AAB34E7838E}">
      <dgm:prSet phldrT="[Text]" custT="1"/>
      <dgm:spPr/>
      <dgm:t>
        <a:bodyPr/>
        <a:lstStyle/>
        <a:p>
          <a:r>
            <a:rPr lang="en-US" sz="2200" dirty="0">
              <a:solidFill>
                <a:schemeClr val="tx1"/>
              </a:solidFill>
            </a:rPr>
            <a:t>Related recommendation was made</a:t>
          </a:r>
        </a:p>
      </dgm:t>
    </dgm:pt>
    <dgm:pt modelId="{25C2490B-BCA8-47F8-9B08-82DB0FD8ABDE}" type="parTrans" cxnId="{D037E9D1-E4C7-4A3D-9DA0-0A65E9A22425}">
      <dgm:prSet/>
      <dgm:spPr/>
      <dgm:t>
        <a:bodyPr/>
        <a:lstStyle/>
        <a:p>
          <a:endParaRPr lang="en-US"/>
        </a:p>
      </dgm:t>
    </dgm:pt>
    <dgm:pt modelId="{D7697634-AB1A-4309-B726-635F05ECDF00}" type="sibTrans" cxnId="{D037E9D1-E4C7-4A3D-9DA0-0A65E9A22425}">
      <dgm:prSet/>
      <dgm:spPr/>
      <dgm:t>
        <a:bodyPr/>
        <a:lstStyle/>
        <a:p>
          <a:endParaRPr lang="en-US"/>
        </a:p>
      </dgm:t>
    </dgm:pt>
    <dgm:pt modelId="{A15024AC-141B-485F-B5A6-1DEE3F6D675D}">
      <dgm:prSet phldrT="[Text]" custT="1"/>
      <dgm:spPr/>
      <dgm:t>
        <a:bodyPr/>
        <a:lstStyle/>
        <a:p>
          <a:r>
            <a:rPr lang="en-US" sz="2200" dirty="0">
              <a:solidFill>
                <a:schemeClr val="tx1"/>
              </a:solidFill>
            </a:rPr>
            <a:t>Please see copy of Hotline letter for details</a:t>
          </a:r>
        </a:p>
      </dgm:t>
    </dgm:pt>
    <dgm:pt modelId="{3C71D176-291F-4BC0-B30F-58FAA3D32BBB}" type="parTrans" cxnId="{2ADE5B28-3315-4E6C-AAC8-E9064DB71735}">
      <dgm:prSet/>
      <dgm:spPr/>
      <dgm:t>
        <a:bodyPr/>
        <a:lstStyle/>
        <a:p>
          <a:endParaRPr lang="en-US"/>
        </a:p>
      </dgm:t>
    </dgm:pt>
    <dgm:pt modelId="{858176E1-8CE4-4E7F-B950-B5BF88180C72}" type="sibTrans" cxnId="{2ADE5B28-3315-4E6C-AAC8-E9064DB71735}">
      <dgm:prSet/>
      <dgm:spPr/>
      <dgm:t>
        <a:bodyPr/>
        <a:lstStyle/>
        <a:p>
          <a:endParaRPr lang="en-US"/>
        </a:p>
      </dgm:t>
    </dgm:pt>
    <dgm:pt modelId="{FAFBD7FB-BC89-4172-A2E6-5BCD66AA083B}" type="pres">
      <dgm:prSet presAssocID="{0E93B27D-5938-4766-8985-668B08545237}" presName="Name0" presStyleCnt="0">
        <dgm:presLayoutVars>
          <dgm:dir/>
          <dgm:animLvl val="lvl"/>
          <dgm:resizeHandles val="exact"/>
        </dgm:presLayoutVars>
      </dgm:prSet>
      <dgm:spPr/>
    </dgm:pt>
    <dgm:pt modelId="{7DC9882F-8472-4256-8DA7-22B73A8637B1}" type="pres">
      <dgm:prSet presAssocID="{18EE8EA0-AC71-4CF4-8426-BC07424E3B93}" presName="linNode" presStyleCnt="0"/>
      <dgm:spPr/>
    </dgm:pt>
    <dgm:pt modelId="{C6566D57-B3BA-424C-8540-9898351C6EF6}" type="pres">
      <dgm:prSet presAssocID="{18EE8EA0-AC71-4CF4-8426-BC07424E3B93}" presName="parentText" presStyleLbl="node1" presStyleIdx="0" presStyleCnt="1">
        <dgm:presLayoutVars>
          <dgm:chMax val="1"/>
          <dgm:bulletEnabled val="1"/>
        </dgm:presLayoutVars>
      </dgm:prSet>
      <dgm:spPr/>
    </dgm:pt>
    <dgm:pt modelId="{F485EFD0-E1D5-42DF-B5E9-FF7AE24CF7BB}" type="pres">
      <dgm:prSet presAssocID="{18EE8EA0-AC71-4CF4-8426-BC07424E3B93}" presName="descendantText" presStyleLbl="alignAccFollowNode1" presStyleIdx="0" presStyleCnt="1">
        <dgm:presLayoutVars>
          <dgm:bulletEnabled val="1"/>
        </dgm:presLayoutVars>
      </dgm:prSet>
      <dgm:spPr/>
    </dgm:pt>
  </dgm:ptLst>
  <dgm:cxnLst>
    <dgm:cxn modelId="{2ADE5B28-3315-4E6C-AAC8-E9064DB71735}" srcId="{18EE8EA0-AC71-4CF4-8426-BC07424E3B93}" destId="{A15024AC-141B-485F-B5A6-1DEE3F6D675D}" srcOrd="3" destOrd="0" parTransId="{3C71D176-291F-4BC0-B30F-58FAA3D32BBB}" sibTransId="{858176E1-8CE4-4E7F-B950-B5BF88180C72}"/>
    <dgm:cxn modelId="{BEE9B732-B942-44F2-91D3-A9D386D8B6B7}" srcId="{18EE8EA0-AC71-4CF4-8426-BC07424E3B93}" destId="{72138B89-89D0-4F39-BB9F-A8A66C53C0C9}" srcOrd="0" destOrd="0" parTransId="{CEE0FC1E-D86B-4ED1-A3B0-2B96B6F52654}" sibTransId="{81700C3A-0082-404A-9F47-4F1497ABF400}"/>
    <dgm:cxn modelId="{8819A637-9166-4A4F-BBA4-2F21D8DB6E64}" type="presOf" srcId="{72138B89-89D0-4F39-BB9F-A8A66C53C0C9}" destId="{F485EFD0-E1D5-42DF-B5E9-FF7AE24CF7BB}" srcOrd="0" destOrd="0" presId="urn:microsoft.com/office/officeart/2005/8/layout/vList5"/>
    <dgm:cxn modelId="{AAFE825E-5C92-400C-AA65-4E6228153283}" type="presOf" srcId="{A15024AC-141B-485F-B5A6-1DEE3F6D675D}" destId="{F485EFD0-E1D5-42DF-B5E9-FF7AE24CF7BB}" srcOrd="0" destOrd="3" presId="urn:microsoft.com/office/officeart/2005/8/layout/vList5"/>
    <dgm:cxn modelId="{3362F86A-7A7E-49F7-A79F-9B40235F110D}" srcId="{0E93B27D-5938-4766-8985-668B08545237}" destId="{18EE8EA0-AC71-4CF4-8426-BC07424E3B93}" srcOrd="0" destOrd="0" parTransId="{E0A7AC12-0370-4FE3-BBF4-BA58670D1F69}" sibTransId="{AA73DCFD-020B-49BB-A814-647175CE03C5}"/>
    <dgm:cxn modelId="{BC8EC78F-B8F2-4354-8E15-017B803CB719}" type="presOf" srcId="{18EE8EA0-AC71-4CF4-8426-BC07424E3B93}" destId="{C6566D57-B3BA-424C-8540-9898351C6EF6}" srcOrd="0" destOrd="0" presId="urn:microsoft.com/office/officeart/2005/8/layout/vList5"/>
    <dgm:cxn modelId="{BF5350AA-17E9-4E40-A056-54298945AD59}" type="presOf" srcId="{4727601A-AAFE-4400-916B-6AAB34E7838E}" destId="{F485EFD0-E1D5-42DF-B5E9-FF7AE24CF7BB}" srcOrd="0" destOrd="2" presId="urn:microsoft.com/office/officeart/2005/8/layout/vList5"/>
    <dgm:cxn modelId="{8AAD14B8-E8D8-476A-BA2B-DE2BA6053EA8}" type="presOf" srcId="{57C44F6B-7E63-4604-8292-12D87ECC1F5C}" destId="{F485EFD0-E1D5-42DF-B5E9-FF7AE24CF7BB}" srcOrd="0" destOrd="1" presId="urn:microsoft.com/office/officeart/2005/8/layout/vList5"/>
    <dgm:cxn modelId="{D037E9D1-E4C7-4A3D-9DA0-0A65E9A22425}" srcId="{18EE8EA0-AC71-4CF4-8426-BC07424E3B93}" destId="{4727601A-AAFE-4400-916B-6AAB34E7838E}" srcOrd="2" destOrd="0" parTransId="{25C2490B-BCA8-47F8-9B08-82DB0FD8ABDE}" sibTransId="{D7697634-AB1A-4309-B726-635F05ECDF00}"/>
    <dgm:cxn modelId="{A2C1E3DC-9B25-4F0D-8F75-DE17DE21A374}" srcId="{18EE8EA0-AC71-4CF4-8426-BC07424E3B93}" destId="{57C44F6B-7E63-4604-8292-12D87ECC1F5C}" srcOrd="1" destOrd="0" parTransId="{DC0BBBF9-7E7F-4B13-A45B-C3CBCEF2E17E}" sibTransId="{B7E726A1-1AC4-436B-B330-2EC2A3130830}"/>
    <dgm:cxn modelId="{8E2BB5F2-37E0-42A0-AD27-CF1DFA8F8105}" type="presOf" srcId="{0E93B27D-5938-4766-8985-668B08545237}" destId="{FAFBD7FB-BC89-4172-A2E6-5BCD66AA083B}" srcOrd="0" destOrd="0" presId="urn:microsoft.com/office/officeart/2005/8/layout/vList5"/>
    <dgm:cxn modelId="{6329524A-B5BD-4921-A8EC-2DE88ADCE078}" type="presParOf" srcId="{FAFBD7FB-BC89-4172-A2E6-5BCD66AA083B}" destId="{7DC9882F-8472-4256-8DA7-22B73A8637B1}" srcOrd="0" destOrd="0" presId="urn:microsoft.com/office/officeart/2005/8/layout/vList5"/>
    <dgm:cxn modelId="{10D4AF43-CC26-4888-A560-8EA8E16E62B5}" type="presParOf" srcId="{7DC9882F-8472-4256-8DA7-22B73A8637B1}" destId="{C6566D57-B3BA-424C-8540-9898351C6EF6}" srcOrd="0" destOrd="0" presId="urn:microsoft.com/office/officeart/2005/8/layout/vList5"/>
    <dgm:cxn modelId="{6522A09F-97AE-4FA0-8188-14FE4444FA24}" type="presParOf" srcId="{7DC9882F-8472-4256-8DA7-22B73A8637B1}" destId="{F485EFD0-E1D5-42DF-B5E9-FF7AE24CF7BB}"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85EFD0-E1D5-42DF-B5E9-FF7AE24CF7BB}">
      <dsp:nvSpPr>
        <dsp:cNvPr id="0" name=""/>
        <dsp:cNvSpPr/>
      </dsp:nvSpPr>
      <dsp:spPr>
        <a:xfrm rot="5400000">
          <a:off x="2209037" y="422465"/>
          <a:ext cx="3751580" cy="384454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ct val="15000"/>
            </a:spcAft>
            <a:buChar char="•"/>
          </a:pPr>
          <a:r>
            <a:rPr lang="en-US" sz="2200" kern="1200" dirty="0">
              <a:solidFill>
                <a:schemeClr val="tx1"/>
              </a:solidFill>
            </a:rPr>
            <a:t>Concern 1: Conflict of Interest</a:t>
          </a:r>
        </a:p>
        <a:p>
          <a:pPr marL="228600" lvl="1" indent="-228600" algn="l" defTabSz="977900">
            <a:lnSpc>
              <a:spcPct val="90000"/>
            </a:lnSpc>
            <a:spcBef>
              <a:spcPct val="0"/>
            </a:spcBef>
            <a:spcAft>
              <a:spcPct val="15000"/>
            </a:spcAft>
            <a:buChar char="•"/>
          </a:pPr>
          <a:r>
            <a:rPr lang="en-US" sz="2200" kern="1200" dirty="0">
              <a:solidFill>
                <a:schemeClr val="tx1"/>
              </a:solidFill>
            </a:rPr>
            <a:t>Concern was found to be </a:t>
          </a:r>
          <a:r>
            <a:rPr lang="en-US" sz="2200" kern="1200" dirty="0">
              <a:solidFill>
                <a:prstClr val="black"/>
              </a:solidFill>
              <a:latin typeface="Calibri" panose="020F0502020204030204"/>
              <a:ea typeface="+mn-ea"/>
              <a:cs typeface="+mn-cs"/>
            </a:rPr>
            <a:t>unsupported</a:t>
          </a:r>
        </a:p>
        <a:p>
          <a:pPr marL="228600" lvl="1" indent="-228600" algn="l" defTabSz="977900">
            <a:lnSpc>
              <a:spcPct val="90000"/>
            </a:lnSpc>
            <a:spcBef>
              <a:spcPct val="0"/>
            </a:spcBef>
            <a:spcAft>
              <a:spcPct val="15000"/>
            </a:spcAft>
            <a:buChar char="•"/>
          </a:pPr>
          <a:r>
            <a:rPr lang="en-US" sz="2200" kern="1200" dirty="0">
              <a:solidFill>
                <a:prstClr val="black"/>
              </a:solidFill>
              <a:latin typeface="Calibri" panose="020F0502020204030204"/>
              <a:ea typeface="+mn-ea"/>
              <a:cs typeface="+mn-cs"/>
            </a:rPr>
            <a:t>Related recommendation was made</a:t>
          </a:r>
        </a:p>
        <a:p>
          <a:pPr marL="228600" lvl="1" indent="-228600" algn="l" defTabSz="977900">
            <a:lnSpc>
              <a:spcPct val="90000"/>
            </a:lnSpc>
            <a:spcBef>
              <a:spcPct val="0"/>
            </a:spcBef>
            <a:spcAft>
              <a:spcPct val="15000"/>
            </a:spcAft>
            <a:buChar char="•"/>
          </a:pPr>
          <a:r>
            <a:rPr lang="en-US" sz="2200" kern="1200" dirty="0">
              <a:solidFill>
                <a:prstClr val="black"/>
              </a:solidFill>
              <a:latin typeface="Calibri" panose="020F0502020204030204"/>
              <a:ea typeface="+mn-ea"/>
              <a:cs typeface="+mn-cs"/>
            </a:rPr>
            <a:t>Please see copy of Hotline letter for details</a:t>
          </a:r>
        </a:p>
      </dsp:txBody>
      <dsp:txXfrm rot="-5400000">
        <a:off x="2162556" y="652084"/>
        <a:ext cx="3661407" cy="3385306"/>
      </dsp:txXfrm>
    </dsp:sp>
    <dsp:sp modelId="{C6566D57-B3BA-424C-8540-9898351C6EF6}">
      <dsp:nvSpPr>
        <dsp:cNvPr id="0" name=""/>
        <dsp:cNvSpPr/>
      </dsp:nvSpPr>
      <dsp:spPr>
        <a:xfrm>
          <a:off x="0" y="0"/>
          <a:ext cx="2162556" cy="4689475"/>
        </a:xfrm>
        <a:prstGeom prst="roundRect">
          <a:avLst/>
        </a:prstGeom>
        <a:solidFill>
          <a:srgbClr val="005DA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en-US" sz="2200" kern="1200" dirty="0"/>
            <a:t>Citizen Hotline Referrals</a:t>
          </a:r>
        </a:p>
        <a:p>
          <a:pPr marL="0" lvl="0" indent="0" algn="ctr" defTabSz="977900">
            <a:lnSpc>
              <a:spcPct val="90000"/>
            </a:lnSpc>
            <a:spcBef>
              <a:spcPct val="0"/>
            </a:spcBef>
            <a:spcAft>
              <a:spcPct val="35000"/>
            </a:spcAft>
            <a:buNone/>
          </a:pPr>
          <a:r>
            <a:rPr lang="en-US" sz="2200" kern="1200" dirty="0"/>
            <a:t>H-24-240</a:t>
          </a:r>
        </a:p>
      </dsp:txBody>
      <dsp:txXfrm>
        <a:off x="105567" y="105567"/>
        <a:ext cx="1951422" cy="44783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85EFD0-E1D5-42DF-B5E9-FF7AE24CF7BB}">
      <dsp:nvSpPr>
        <dsp:cNvPr id="0" name=""/>
        <dsp:cNvSpPr/>
      </dsp:nvSpPr>
      <dsp:spPr>
        <a:xfrm rot="5400000">
          <a:off x="2209037" y="422465"/>
          <a:ext cx="3751580" cy="384454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ct val="15000"/>
            </a:spcAft>
            <a:buChar char="•"/>
          </a:pPr>
          <a:r>
            <a:rPr lang="en-US" sz="2200" kern="1200" dirty="0">
              <a:solidFill>
                <a:schemeClr val="tx1"/>
              </a:solidFill>
            </a:rPr>
            <a:t>Concern 2: Unfair &amp; unequal appraisal by the County Assessor’s Office</a:t>
          </a:r>
        </a:p>
        <a:p>
          <a:pPr marL="228600" lvl="1" indent="-228600" algn="l" defTabSz="977900">
            <a:lnSpc>
              <a:spcPct val="90000"/>
            </a:lnSpc>
            <a:spcBef>
              <a:spcPct val="0"/>
            </a:spcBef>
            <a:spcAft>
              <a:spcPct val="15000"/>
            </a:spcAft>
            <a:buChar char="•"/>
          </a:pPr>
          <a:r>
            <a:rPr lang="en-US" sz="2200" kern="1200" dirty="0">
              <a:solidFill>
                <a:schemeClr val="tx1"/>
              </a:solidFill>
            </a:rPr>
            <a:t>Concern was found to be unsupported</a:t>
          </a:r>
        </a:p>
        <a:p>
          <a:pPr marL="228600" lvl="1" indent="-228600" algn="l" defTabSz="977900">
            <a:lnSpc>
              <a:spcPct val="90000"/>
            </a:lnSpc>
            <a:spcBef>
              <a:spcPct val="0"/>
            </a:spcBef>
            <a:spcAft>
              <a:spcPct val="15000"/>
            </a:spcAft>
            <a:buChar char="•"/>
          </a:pPr>
          <a:r>
            <a:rPr lang="en-US" sz="2200" kern="1200" dirty="0">
              <a:solidFill>
                <a:schemeClr val="tx1"/>
              </a:solidFill>
            </a:rPr>
            <a:t>Related recommendation was made</a:t>
          </a:r>
        </a:p>
        <a:p>
          <a:pPr marL="228600" lvl="1" indent="-228600" algn="l" defTabSz="977900">
            <a:lnSpc>
              <a:spcPct val="90000"/>
            </a:lnSpc>
            <a:spcBef>
              <a:spcPct val="0"/>
            </a:spcBef>
            <a:spcAft>
              <a:spcPct val="15000"/>
            </a:spcAft>
            <a:buChar char="•"/>
          </a:pPr>
          <a:r>
            <a:rPr lang="en-US" sz="2200" kern="1200" dirty="0">
              <a:solidFill>
                <a:schemeClr val="tx1"/>
              </a:solidFill>
            </a:rPr>
            <a:t>Please see copy of Hotline letter for details</a:t>
          </a:r>
        </a:p>
      </dsp:txBody>
      <dsp:txXfrm rot="-5400000">
        <a:off x="2162556" y="652084"/>
        <a:ext cx="3661407" cy="3385306"/>
      </dsp:txXfrm>
    </dsp:sp>
    <dsp:sp modelId="{C6566D57-B3BA-424C-8540-9898351C6EF6}">
      <dsp:nvSpPr>
        <dsp:cNvPr id="0" name=""/>
        <dsp:cNvSpPr/>
      </dsp:nvSpPr>
      <dsp:spPr>
        <a:xfrm>
          <a:off x="0" y="0"/>
          <a:ext cx="2162556" cy="4689475"/>
        </a:xfrm>
        <a:prstGeom prst="roundRect">
          <a:avLst/>
        </a:prstGeom>
        <a:solidFill>
          <a:srgbClr val="005DA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en-US" sz="2200" kern="1200" dirty="0"/>
            <a:t>Citizen Hotline Referrals</a:t>
          </a:r>
        </a:p>
        <a:p>
          <a:pPr marL="0" lvl="0" indent="0" algn="ctr" defTabSz="977900">
            <a:lnSpc>
              <a:spcPct val="90000"/>
            </a:lnSpc>
            <a:spcBef>
              <a:spcPct val="0"/>
            </a:spcBef>
            <a:spcAft>
              <a:spcPct val="35000"/>
            </a:spcAft>
            <a:buNone/>
          </a:pPr>
          <a:r>
            <a:rPr lang="en-US" sz="2200" kern="1200" dirty="0"/>
            <a:t>H-24-240</a:t>
          </a:r>
        </a:p>
      </dsp:txBody>
      <dsp:txXfrm>
        <a:off x="105567" y="105567"/>
        <a:ext cx="1951422" cy="4478341"/>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fld id="{A03AF5C4-2209-4DC5-8B13-542D31A46E17}" type="datetimeFigureOut">
              <a:rPr lang="en-US" smtClean="0"/>
              <a:t>11/26/2024</a:t>
            </a:fld>
            <a:endParaRPr lang="en-US"/>
          </a:p>
        </p:txBody>
      </p:sp>
      <p:sp>
        <p:nvSpPr>
          <p:cNvPr id="4" name="Footer Placeholder 3"/>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4CEDFACE-47D5-47EA-A984-19FEF8387EF3}" type="slidenum">
              <a:rPr lang="en-US" smtClean="0"/>
              <a:t>‹#›</a:t>
            </a:fld>
            <a:endParaRPr lang="en-US"/>
          </a:p>
        </p:txBody>
      </p:sp>
    </p:spTree>
    <p:extLst>
      <p:ext uri="{BB962C8B-B14F-4D97-AF65-F5344CB8AC3E}">
        <p14:creationId xmlns:p14="http://schemas.microsoft.com/office/powerpoint/2010/main" val="426578337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411E1473-99E8-460F-87E8-AA04740D239F}" type="datetimeFigureOut">
              <a:rPr lang="en-US" smtClean="0"/>
              <a:t>11/26/2024</a:t>
            </a:fld>
            <a:endParaRPr lang="en-US"/>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A082B37C-89FE-4A0B-A006-18FAA3A8328C}" type="slidenum">
              <a:rPr lang="en-US" smtClean="0"/>
              <a:t>‹#›</a:t>
            </a:fld>
            <a:endParaRPr lang="en-US"/>
          </a:p>
        </p:txBody>
      </p:sp>
    </p:spTree>
    <p:extLst>
      <p:ext uri="{BB962C8B-B14F-4D97-AF65-F5344CB8AC3E}">
        <p14:creationId xmlns:p14="http://schemas.microsoft.com/office/powerpoint/2010/main" val="34478528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Speaking Points:</a:t>
            </a:r>
          </a:p>
          <a:p>
            <a:pPr marL="181240" indent="-181240">
              <a:buFont typeface="Arial" panose="020B0604020202020204" pitchFamily="34" charset="0"/>
              <a:buChar char="•"/>
            </a:pPr>
            <a:r>
              <a:rPr lang="en-US" baseline="0" dirty="0"/>
              <a:t>Greet your audience</a:t>
            </a:r>
          </a:p>
          <a:p>
            <a:pPr marL="181240" indent="-181240">
              <a:buFont typeface="Arial" panose="020B0604020202020204" pitchFamily="34" charset="0"/>
              <a:buChar char="•"/>
            </a:pPr>
            <a:r>
              <a:rPr lang="en-US" baseline="0" dirty="0"/>
              <a:t>State why we are here: Thank the client for opportunity to be here today and share the results of our audit.</a:t>
            </a:r>
          </a:p>
          <a:p>
            <a:pPr marL="181240" indent="-181240">
              <a:buFont typeface="Arial" panose="020B0604020202020204" pitchFamily="34" charset="0"/>
              <a:buChar char="•"/>
            </a:pPr>
            <a:r>
              <a:rPr lang="en-US" baseline="0" dirty="0"/>
              <a:t>Make quick introductions: Quickly introduce yourself and the team members joining you.</a:t>
            </a:r>
          </a:p>
          <a:p>
            <a:pPr marL="181240" indent="-181240">
              <a:buFont typeface="Arial" panose="020B0604020202020204" pitchFamily="34" charset="0"/>
              <a:buChar char="•"/>
            </a:pPr>
            <a:r>
              <a:rPr lang="en-US" baseline="0" dirty="0"/>
              <a:t>Optional: Provide an opportunity for the entity to introduce their participants.</a:t>
            </a:r>
          </a:p>
          <a:p>
            <a:pPr marL="181240" indent="-181240">
              <a:buFont typeface="Arial" panose="020B0604020202020204" pitchFamily="34" charset="0"/>
              <a:buChar char="•"/>
            </a:pPr>
            <a:r>
              <a:rPr lang="en-US" baseline="0" dirty="0"/>
              <a:t>Lastly, reference the disclaimer on the slide and the exit packet that has been provided to supplement this presentation.</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Example:</a:t>
            </a:r>
          </a:p>
          <a:p>
            <a:pPr marL="0" indent="0">
              <a:buFont typeface="Arial" panose="020B0604020202020204" pitchFamily="34" charset="0"/>
              <a:buNone/>
            </a:pPr>
            <a:r>
              <a:rPr lang="en-US" baseline="0" dirty="0"/>
              <a:t>“Good Morning. Thank you for the opportunity to be here today to share the results of the </a:t>
            </a:r>
            <a:r>
              <a:rPr lang="en-US" baseline="0" dirty="0">
                <a:solidFill>
                  <a:srgbClr val="FF0000"/>
                </a:solidFill>
              </a:rPr>
              <a:t>[Entity Types]</a:t>
            </a:r>
            <a:r>
              <a:rPr lang="en-US" baseline="0" dirty="0"/>
              <a:t>’s most recent audit. My name is Kristina Baylor and joining me today are two members of my team that assisted in conducting your audit: John Smith and Jane Doe.”</a:t>
            </a:r>
          </a:p>
          <a:p>
            <a:pPr marL="0" indent="0">
              <a:buFont typeface="Arial" panose="020B0604020202020204" pitchFamily="34" charset="0"/>
              <a:buNone/>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a:t>“We value and appreciate your participation in this meeting and as such, we would like to provide an opportunity for the [Entity Type] to introduce its attendees. [Audit Liaison/Entity Head], would you like to assist with introducing the representatives from the [Entity Type]? [Introductions are completed] Great, thank you.”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a:t>“Before we get started, it is important to note that the presentation we have prepared for you today represents an overall summary of our completed audit. To supplement this presentation, please note that we have also provided a packet of information that will include copies of our audit reports to be issued and related audit recommendations. While we do not plan to speak from the packet today, we are prepared to reference where you can locate the results being shared within your packet. With that, lets begin.”</a:t>
            </a:r>
          </a:p>
          <a:p>
            <a:pPr marL="0" indent="0">
              <a:buFont typeface="Arial" panose="020B0604020202020204" pitchFamily="34" charset="0"/>
              <a:buNone/>
            </a:pPr>
            <a:endParaRPr lang="en-US" baseline="0" dirty="0"/>
          </a:p>
          <a:p>
            <a:pPr marL="0"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A082B37C-89FE-4A0B-A006-18FAA3A8328C}" type="slidenum">
              <a:rPr lang="en-US" smtClean="0"/>
              <a:t>1</a:t>
            </a:fld>
            <a:endParaRPr lang="en-US"/>
          </a:p>
        </p:txBody>
      </p:sp>
    </p:spTree>
    <p:extLst>
      <p:ext uri="{BB962C8B-B14F-4D97-AF65-F5344CB8AC3E}">
        <p14:creationId xmlns:p14="http://schemas.microsoft.com/office/powerpoint/2010/main" val="13388472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Speaking</a:t>
            </a:r>
            <a:r>
              <a:rPr lang="en-US" baseline="0" dirty="0"/>
              <a:t> Points:</a:t>
            </a:r>
          </a:p>
          <a:p>
            <a:pPr marL="181240" indent="-181240">
              <a:buFont typeface="Arial" panose="020B0604020202020204" pitchFamily="34" charset="0"/>
              <a:buChar char="•"/>
            </a:pPr>
            <a:r>
              <a:rPr lang="en-US" baseline="0" dirty="0"/>
              <a:t>Thank attendees for attendance</a:t>
            </a:r>
          </a:p>
          <a:p>
            <a:pPr marL="181240" indent="-181240">
              <a:buFont typeface="Arial" panose="020B0604020202020204" pitchFamily="34" charset="0"/>
              <a:buChar char="•"/>
            </a:pPr>
            <a:r>
              <a:rPr lang="en-US" baseline="0" dirty="0"/>
              <a:t>Ask for questions</a:t>
            </a:r>
          </a:p>
          <a:p>
            <a:pPr marL="181240" indent="-181240">
              <a:buFont typeface="Arial" panose="020B0604020202020204" pitchFamily="34" charset="0"/>
              <a:buChar cha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aseline="0" dirty="0"/>
              <a:t>The following example is provided as a tool to help you prepare your speaking points. It is NOT expected that you use the example wording as a script or read from it. Auditors are recommended to use their own words to describe these points as it will result in a better, more authentic presentation. </a:t>
            </a:r>
            <a:endParaRPr lang="en-US" baseline="0" dirty="0"/>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Example:</a:t>
            </a:r>
          </a:p>
          <a:p>
            <a:pPr marL="0" indent="0">
              <a:buFont typeface="Arial" panose="020B0604020202020204" pitchFamily="34" charset="0"/>
              <a:buNone/>
            </a:pPr>
            <a:r>
              <a:rPr lang="en-US" baseline="0" dirty="0"/>
              <a:t>“This concludes our presentation to the [entity type] on our fiscal year 20XX audit results. We thank everyone for your time today and for your participation in this meeting. At this point, we would like to open it up for any last comments or questions. [allow time and respond appropriately to questions/comments shared]. [After all commentary has completed]. Thank you again and we look forward to working with the [entity type] in the future.”</a:t>
            </a:r>
            <a:endParaRPr lang="en-US" dirty="0"/>
          </a:p>
        </p:txBody>
      </p:sp>
      <p:sp>
        <p:nvSpPr>
          <p:cNvPr id="4" name="Slide Number Placeholder 3"/>
          <p:cNvSpPr>
            <a:spLocks noGrp="1"/>
          </p:cNvSpPr>
          <p:nvPr>
            <p:ph type="sldNum" sz="quarter" idx="10"/>
          </p:nvPr>
        </p:nvSpPr>
        <p:spPr/>
        <p:txBody>
          <a:bodyPr/>
          <a:lstStyle/>
          <a:p>
            <a:fld id="{A082B37C-89FE-4A0B-A006-18FAA3A8328C}" type="slidenum">
              <a:rPr lang="en-US" smtClean="0"/>
              <a:t>10</a:t>
            </a:fld>
            <a:endParaRPr lang="en-US"/>
          </a:p>
        </p:txBody>
      </p:sp>
    </p:spTree>
    <p:extLst>
      <p:ext uri="{BB962C8B-B14F-4D97-AF65-F5344CB8AC3E}">
        <p14:creationId xmlns:p14="http://schemas.microsoft.com/office/powerpoint/2010/main" val="2185282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Suggested Speaking Points</a:t>
            </a:r>
            <a:r>
              <a:rPr lang="en-US" sz="1200" baseline="0" dirty="0"/>
              <a:t>:</a:t>
            </a:r>
            <a:endParaRPr lang="en-US" sz="1200" dirty="0"/>
          </a:p>
          <a:p>
            <a:pPr marL="285750" indent="-285750">
              <a:buFont typeface="Arial" panose="020B0604020202020204" pitchFamily="34" charset="0"/>
              <a:buChar char="•"/>
            </a:pPr>
            <a:r>
              <a:rPr lang="en-US" sz="1200" baseline="0" dirty="0"/>
              <a:t>We conducted an Accountability Audit covering the period of [Month Day, Year] through [Month Day, Year]</a:t>
            </a:r>
          </a:p>
          <a:p>
            <a:pPr marL="285750" indent="-285750">
              <a:buFont typeface="Arial" panose="020B0604020202020204" pitchFamily="34" charset="0"/>
              <a:buChar char="•"/>
            </a:pPr>
            <a:r>
              <a:rPr lang="en-US" sz="1200" baseline="0" dirty="0"/>
              <a:t>Purpose of an Accountability Audit</a:t>
            </a:r>
          </a:p>
          <a:p>
            <a:pPr marL="285750" indent="-285750">
              <a:buFont typeface="Arial" panose="020B0604020202020204" pitchFamily="34" charset="0"/>
              <a:buChar char="•"/>
            </a:pPr>
            <a:r>
              <a:rPr lang="en-US" sz="1200" baseline="0" dirty="0"/>
              <a:t>Results in Brief – Use plain talk to explain opinion being issued and what it means to them</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Reference page numbers of report in packet</a:t>
            </a:r>
          </a:p>
          <a:p>
            <a:pPr marL="742950" lvl="1" indent="-285750">
              <a:buFont typeface="Arial" panose="020B0604020202020204" pitchFamily="34" charset="0"/>
              <a:buChar char="•"/>
            </a:pPr>
            <a:r>
              <a:rPr lang="en-US" sz="1200" baseline="0" dirty="0"/>
              <a:t>If a finding or ML will be reported, reference that here and note that we will walk through that recommendation in the coming slides</a:t>
            </a:r>
          </a:p>
          <a:p>
            <a:pPr marL="0" indent="0">
              <a:buFont typeface="Arial" panose="020B0604020202020204" pitchFamily="34" charset="0"/>
              <a:buNone/>
            </a:pPr>
            <a:endParaRPr lang="en-US" sz="1200" baseline="0" dirty="0"/>
          </a:p>
          <a:p>
            <a:pPr marL="0" indent="0">
              <a:buFont typeface="Arial" panose="020B0604020202020204" pitchFamily="34" charset="0"/>
              <a:buNone/>
            </a:pPr>
            <a:r>
              <a:rPr lang="en-US" sz="1200" baseline="0" dirty="0"/>
              <a:t>The following example is provided as a tool to help you prepare your speaking points. It is NOT expected that you use the example wording as a script or read from it. Auditors are recommended to use their own words to describe these points as it will result in a better, more authentic presentation. </a:t>
            </a:r>
          </a:p>
          <a:p>
            <a:pPr marL="0" indent="0">
              <a:buFont typeface="Arial" panose="020B0604020202020204" pitchFamily="34" charset="0"/>
              <a:buNone/>
            </a:pPr>
            <a:endParaRPr lang="en-US" sz="1200" baseline="0" dirty="0"/>
          </a:p>
          <a:p>
            <a:pPr marL="0" indent="0">
              <a:buFont typeface="Arial" panose="020B0604020202020204" pitchFamily="34" charset="0"/>
              <a:buNone/>
            </a:pPr>
            <a:r>
              <a:rPr lang="en-US" sz="1200" baseline="0" dirty="0"/>
              <a:t>Example:</a:t>
            </a:r>
          </a:p>
          <a:p>
            <a:pPr marL="0" indent="0">
              <a:buFont typeface="Arial" panose="020B0604020202020204" pitchFamily="34" charset="0"/>
              <a:buNone/>
            </a:pPr>
            <a:r>
              <a:rPr lang="en-US" sz="1200" baseline="0" dirty="0"/>
              <a:t>“For your [Entity Type], we conducted an Accountability audit that covered the period of January 1, 2019 through December 31, 2019. The purpose of accountability audit is to ascertain whether the [Entity Type] complied with state laws, regulations, contracts, grant agreements and its own policies and procedures. In addition, these audits also look at whether, in general, the [Entity Type] has adequate controls to safeguard public funds. </a:t>
            </a:r>
          </a:p>
          <a:p>
            <a:pPr marL="0" indent="0">
              <a:buFont typeface="Arial" panose="020B0604020202020204" pitchFamily="34" charset="0"/>
              <a:buNone/>
            </a:pPr>
            <a:endParaRPr lang="en-US" sz="1200" baseline="0" dirty="0"/>
          </a:p>
          <a:p>
            <a:pPr marL="0" indent="0">
              <a:buFont typeface="Arial" panose="020B0604020202020204" pitchFamily="34" charset="0"/>
              <a:buNone/>
            </a:pPr>
            <a:r>
              <a:rPr lang="en-US" sz="1200" baseline="0" dirty="0"/>
              <a:t>Under the heading “Results in Brief”, you will see that our audit found the [Entity Type]’s operations….</a:t>
            </a:r>
          </a:p>
          <a:p>
            <a:pPr marL="0" indent="0">
              <a:buFont typeface="Arial" panose="020B0604020202020204" pitchFamily="34" charset="0"/>
              <a:buNone/>
            </a:pPr>
            <a:endParaRPr lang="en-US" sz="1200" baseline="0" dirty="0"/>
          </a:p>
          <a:p>
            <a:pPr marL="0" indent="0">
              <a:buFont typeface="Arial" panose="020B0604020202020204" pitchFamily="34" charset="0"/>
              <a:buNone/>
            </a:pPr>
            <a:r>
              <a:rPr lang="en-US" sz="1200" baseline="0" dirty="0"/>
              <a:t>For your reference, these results are also detailed on page XX of your packet”</a:t>
            </a:r>
          </a:p>
          <a:p>
            <a:endParaRPr lang="en-US" dirty="0"/>
          </a:p>
        </p:txBody>
      </p:sp>
      <p:sp>
        <p:nvSpPr>
          <p:cNvPr id="4" name="Slide Number Placeholder 3"/>
          <p:cNvSpPr>
            <a:spLocks noGrp="1"/>
          </p:cNvSpPr>
          <p:nvPr>
            <p:ph type="sldNum" sz="quarter" idx="10"/>
          </p:nvPr>
        </p:nvSpPr>
        <p:spPr/>
        <p:txBody>
          <a:bodyPr/>
          <a:lstStyle/>
          <a:p>
            <a:fld id="{A082B37C-89FE-4A0B-A006-18FAA3A8328C}" type="slidenum">
              <a:rPr lang="en-US" smtClean="0"/>
              <a:t>2</a:t>
            </a:fld>
            <a:endParaRPr lang="en-US"/>
          </a:p>
        </p:txBody>
      </p:sp>
    </p:spTree>
    <p:extLst>
      <p:ext uri="{BB962C8B-B14F-4D97-AF65-F5344CB8AC3E}">
        <p14:creationId xmlns:p14="http://schemas.microsoft.com/office/powerpoint/2010/main" val="4291125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Suggested Speaking Points</a:t>
            </a:r>
            <a:r>
              <a:rPr lang="en-US" sz="1200" baseline="0" dirty="0"/>
              <a:t>:</a:t>
            </a:r>
            <a:endParaRPr lang="en-US" sz="1200" dirty="0"/>
          </a:p>
          <a:p>
            <a:pPr marL="285750" indent="-285750">
              <a:buFont typeface="Arial" panose="020B0604020202020204" pitchFamily="34" charset="0"/>
              <a:buChar char="•"/>
            </a:pPr>
            <a:r>
              <a:rPr lang="en-US" sz="1200" baseline="0" dirty="0"/>
              <a:t>Explain risk-based  audit approach and the selection of areas reviewed</a:t>
            </a:r>
          </a:p>
          <a:p>
            <a:pPr marL="285750" indent="-285750">
              <a:buFont typeface="Arial" panose="020B0604020202020204" pitchFamily="34" charset="0"/>
              <a:buChar char="•"/>
            </a:pPr>
            <a:r>
              <a:rPr lang="en-US" sz="1200" baseline="0" dirty="0"/>
              <a:t>Select several areas to highlight the audit work performed and result obtained. For each area selected to highlight, briefly discuss why it was selected [state-wide theme, follow-up of prior year issue, citizen hotline referral, etc.], what we did to test the area (remember to start with the high level such as analytical procedures or review of data download received, etc.) and the result obtained. If an area is associated with a finding or ML, you can elect to provide an overview of what we looked at here but share that we will walk through the finding or ML momentarily [and make sure to bring the appropriate optional slide up].</a:t>
            </a:r>
          </a:p>
          <a:p>
            <a:pPr marL="0" indent="0">
              <a:buFont typeface="Arial" panose="020B0604020202020204" pitchFamily="34" charset="0"/>
              <a:buNone/>
            </a:pPr>
            <a:endParaRPr lang="en-US" sz="1200"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aseline="0" dirty="0"/>
              <a:t>The following example is provided as a tool to help you prepare your speaking points. It is NOT expected that you use the example wording as a script or read from it. Auditors are recommended to use their own words to describe these points as it will result in a better, more authentic presentation. </a:t>
            </a:r>
          </a:p>
          <a:p>
            <a:pPr marL="0" indent="0">
              <a:buFont typeface="Arial" panose="020B0604020202020204" pitchFamily="34" charset="0"/>
              <a:buNone/>
            </a:pPr>
            <a:endParaRPr lang="en-US" sz="1200" baseline="0" dirty="0"/>
          </a:p>
          <a:p>
            <a:pPr marL="0" indent="0">
              <a:buFont typeface="Arial" panose="020B0604020202020204" pitchFamily="34" charset="0"/>
              <a:buNone/>
            </a:pPr>
            <a:r>
              <a:rPr lang="en-US" sz="1200" baseline="0" dirty="0"/>
              <a:t>Example:</a:t>
            </a:r>
          </a:p>
          <a:p>
            <a:pPr marL="0" indent="0">
              <a:buFont typeface="Arial" panose="020B0604020202020204" pitchFamily="34" charset="0"/>
              <a:buNone/>
            </a:pPr>
            <a:r>
              <a:rPr lang="en-US" sz="1200" baseline="0" dirty="0"/>
              <a:t>“In selecting the specific areas for further review, we conducted a number of planning procedures that incorporated reviewing the meeting minutes of the governing body for the period, analyzing trends in financial data (including payroll and vendor information), conducting risk assessments with several key staff and [elected body] members and more procedures. We utilized a risk-based approach to select areas for further testing based on those planning procedures. Included on the slide are the areas that we identified for further testing in our audit. While we are prepared to discuss each area with you today, we have selected a few areas that we would like to highlight for you today. The first area is…..”</a:t>
            </a:r>
          </a:p>
        </p:txBody>
      </p:sp>
      <p:sp>
        <p:nvSpPr>
          <p:cNvPr id="4" name="Slide Number Placeholder 3"/>
          <p:cNvSpPr>
            <a:spLocks noGrp="1"/>
          </p:cNvSpPr>
          <p:nvPr>
            <p:ph type="sldNum" sz="quarter" idx="10"/>
          </p:nvPr>
        </p:nvSpPr>
        <p:spPr/>
        <p:txBody>
          <a:bodyPr/>
          <a:lstStyle/>
          <a:p>
            <a:fld id="{A082B37C-89FE-4A0B-A006-18FAA3A8328C}" type="slidenum">
              <a:rPr lang="en-US" smtClean="0"/>
              <a:t>3</a:t>
            </a:fld>
            <a:endParaRPr lang="en-US"/>
          </a:p>
        </p:txBody>
      </p:sp>
    </p:spTree>
    <p:extLst>
      <p:ext uri="{BB962C8B-B14F-4D97-AF65-F5344CB8AC3E}">
        <p14:creationId xmlns:p14="http://schemas.microsoft.com/office/powerpoint/2010/main" val="31300671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4C567-3FDF-D505-9B31-2ECAC25187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89F07D-B7E3-85AF-28C7-1F9B7637E8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B660F6-CF39-BF46-A1E5-7F97B5C26213}"/>
              </a:ext>
            </a:extLst>
          </p:cNvPr>
          <p:cNvSpPr>
            <a:spLocks noGrp="1"/>
          </p:cNvSpPr>
          <p:nvPr>
            <p:ph type="body" idx="1"/>
          </p:nvPr>
        </p:nvSpPr>
        <p:spPr/>
        <p:txBody>
          <a:bodyPr/>
          <a:lstStyle/>
          <a:p>
            <a:endParaRPr lang="en-US" dirty="0"/>
          </a:p>
          <a:p>
            <a:r>
              <a:rPr lang="en-US" dirty="0"/>
              <a:t>Speaking</a:t>
            </a:r>
            <a:r>
              <a:rPr lang="en-US" baseline="0" dirty="0"/>
              <a:t> Points:</a:t>
            </a:r>
          </a:p>
          <a:p>
            <a:pPr marL="181240" indent="-181240">
              <a:buFont typeface="Arial" panose="020B0604020202020204" pitchFamily="34" charset="0"/>
              <a:buChar char="•"/>
            </a:pPr>
            <a:r>
              <a:rPr lang="en-US" baseline="0" dirty="0"/>
              <a:t>Briefly discuss exit recommendation reporting level (in comparison to findings/MLs)</a:t>
            </a:r>
          </a:p>
          <a:p>
            <a:pPr marL="181240" indent="-181240">
              <a:buFont typeface="Arial" panose="020B0604020202020204" pitchFamily="34" charset="0"/>
              <a:buChar char="•"/>
            </a:pPr>
            <a:r>
              <a:rPr lang="en-US" baseline="0" dirty="0"/>
              <a:t>State identified exit items have been communicated and shared with management.</a:t>
            </a:r>
          </a:p>
          <a:p>
            <a:pPr marL="181240" indent="-181240">
              <a:buFont typeface="Arial" panose="020B0604020202020204" pitchFamily="34" charset="0"/>
              <a:buChar char="•"/>
            </a:pPr>
            <a:r>
              <a:rPr lang="en-US" baseline="0" dirty="0"/>
              <a:t>Remind audience these are not included in the audit report.</a:t>
            </a:r>
          </a:p>
          <a:p>
            <a:endParaRPr lang="en-US" dirty="0"/>
          </a:p>
        </p:txBody>
      </p:sp>
      <p:sp>
        <p:nvSpPr>
          <p:cNvPr id="4" name="Slide Number Placeholder 3">
            <a:extLst>
              <a:ext uri="{FF2B5EF4-FFF2-40B4-BE49-F238E27FC236}">
                <a16:creationId xmlns:a16="http://schemas.microsoft.com/office/drawing/2014/main" id="{98C21806-E1BD-4691-4181-669A11BD2687}"/>
              </a:ext>
            </a:extLst>
          </p:cNvPr>
          <p:cNvSpPr>
            <a:spLocks noGrp="1"/>
          </p:cNvSpPr>
          <p:nvPr>
            <p:ph type="sldNum" sz="quarter" idx="10"/>
          </p:nvPr>
        </p:nvSpPr>
        <p:spPr/>
        <p:txBody>
          <a:bodyPr/>
          <a:lstStyle/>
          <a:p>
            <a:fld id="{A082B37C-89FE-4A0B-A006-18FAA3A8328C}" type="slidenum">
              <a:rPr lang="en-US" smtClean="0"/>
              <a:t>4</a:t>
            </a:fld>
            <a:endParaRPr lang="en-US"/>
          </a:p>
        </p:txBody>
      </p:sp>
    </p:spTree>
    <p:extLst>
      <p:ext uri="{BB962C8B-B14F-4D97-AF65-F5344CB8AC3E}">
        <p14:creationId xmlns:p14="http://schemas.microsoft.com/office/powerpoint/2010/main" val="1736387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[Include different audit types</a:t>
            </a:r>
            <a:r>
              <a:rPr lang="en-US" baseline="0" dirty="0"/>
              <a:t> as applicable. If needed, feel free to combine applicable audit types from the previous slide with this one to achieve up to three types per slide.]</a:t>
            </a:r>
            <a:endParaRPr lang="en-US" dirty="0"/>
          </a:p>
          <a:p>
            <a:endParaRPr lang="en-US" dirty="0"/>
          </a:p>
          <a:p>
            <a:r>
              <a:rPr lang="en-US" dirty="0"/>
              <a:t>Speaking Points: For each applicable audit type,</a:t>
            </a:r>
            <a:r>
              <a:rPr lang="en-US" baseline="0" dirty="0"/>
              <a:t> note:</a:t>
            </a:r>
          </a:p>
          <a:p>
            <a:pPr marL="181240" indent="-181240">
              <a:buFont typeface="Arial" panose="020B0604020202020204" pitchFamily="34" charset="0"/>
              <a:buChar char="•"/>
            </a:pPr>
            <a:r>
              <a:rPr lang="en-US" baseline="0" dirty="0"/>
              <a:t>Type and objective of audit performed</a:t>
            </a:r>
          </a:p>
          <a:p>
            <a:pPr marL="181240" indent="-181240">
              <a:buFont typeface="Arial" panose="020B0604020202020204" pitchFamily="34" charset="0"/>
              <a:buChar char="•"/>
            </a:pPr>
            <a:r>
              <a:rPr lang="en-US" baseline="0" dirty="0"/>
              <a:t>Result</a:t>
            </a:r>
          </a:p>
          <a:p>
            <a:endParaRPr lang="en-US" dirty="0"/>
          </a:p>
        </p:txBody>
      </p:sp>
      <p:sp>
        <p:nvSpPr>
          <p:cNvPr id="4" name="Slide Number Placeholder 3"/>
          <p:cNvSpPr>
            <a:spLocks noGrp="1"/>
          </p:cNvSpPr>
          <p:nvPr>
            <p:ph type="sldNum" sz="quarter" idx="10"/>
          </p:nvPr>
        </p:nvSpPr>
        <p:spPr/>
        <p:txBody>
          <a:bodyPr/>
          <a:lstStyle/>
          <a:p>
            <a:fld id="{A082B37C-89FE-4A0B-A006-18FAA3A8328C}" type="slidenum">
              <a:rPr lang="en-US" smtClean="0"/>
              <a:t>5</a:t>
            </a:fld>
            <a:endParaRPr lang="en-US"/>
          </a:p>
        </p:txBody>
      </p:sp>
    </p:spTree>
    <p:extLst>
      <p:ext uri="{BB962C8B-B14F-4D97-AF65-F5344CB8AC3E}">
        <p14:creationId xmlns:p14="http://schemas.microsoft.com/office/powerpoint/2010/main" val="17141132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CA5A2-BF9E-3087-C4CE-32C55243F9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2925EF-15F2-064D-478D-7C812EA170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EB44F7-3AF6-A9B6-3B6A-D5FA680BFAEB}"/>
              </a:ext>
            </a:extLst>
          </p:cNvPr>
          <p:cNvSpPr>
            <a:spLocks noGrp="1"/>
          </p:cNvSpPr>
          <p:nvPr>
            <p:ph type="body" idx="1"/>
          </p:nvPr>
        </p:nvSpPr>
        <p:spPr/>
        <p:txBody>
          <a:bodyPr/>
          <a:lstStyle/>
          <a:p>
            <a:r>
              <a:rPr lang="en-US" dirty="0"/>
              <a:t>[Include different audit types</a:t>
            </a:r>
            <a:r>
              <a:rPr lang="en-US" baseline="0" dirty="0"/>
              <a:t> as applicable. If needed, feel free to combine applicable audit types from the previous slide with this one to achieve up to three types per slide.]</a:t>
            </a:r>
            <a:endParaRPr lang="en-US" dirty="0"/>
          </a:p>
          <a:p>
            <a:endParaRPr lang="en-US" dirty="0"/>
          </a:p>
          <a:p>
            <a:r>
              <a:rPr lang="en-US" dirty="0"/>
              <a:t>Speaking Points: For each applicable audit type,</a:t>
            </a:r>
            <a:r>
              <a:rPr lang="en-US" baseline="0" dirty="0"/>
              <a:t> note:</a:t>
            </a:r>
          </a:p>
          <a:p>
            <a:pPr marL="181240" indent="-181240">
              <a:buFont typeface="Arial" panose="020B0604020202020204" pitchFamily="34" charset="0"/>
              <a:buChar char="•"/>
            </a:pPr>
            <a:r>
              <a:rPr lang="en-US" baseline="0" dirty="0"/>
              <a:t>Type and objective of audit performed</a:t>
            </a:r>
          </a:p>
          <a:p>
            <a:pPr marL="181240" indent="-181240">
              <a:buFont typeface="Arial" panose="020B0604020202020204" pitchFamily="34" charset="0"/>
              <a:buChar char="•"/>
            </a:pPr>
            <a:r>
              <a:rPr lang="en-US" baseline="0" dirty="0"/>
              <a:t>Result</a:t>
            </a:r>
          </a:p>
          <a:p>
            <a:endParaRPr lang="en-US" dirty="0"/>
          </a:p>
        </p:txBody>
      </p:sp>
      <p:sp>
        <p:nvSpPr>
          <p:cNvPr id="4" name="Slide Number Placeholder 3">
            <a:extLst>
              <a:ext uri="{FF2B5EF4-FFF2-40B4-BE49-F238E27FC236}">
                <a16:creationId xmlns:a16="http://schemas.microsoft.com/office/drawing/2014/main" id="{AA8DFA22-FC39-AAB6-692F-AB99175A2AEF}"/>
              </a:ext>
            </a:extLst>
          </p:cNvPr>
          <p:cNvSpPr>
            <a:spLocks noGrp="1"/>
          </p:cNvSpPr>
          <p:nvPr>
            <p:ph type="sldNum" sz="quarter" idx="10"/>
          </p:nvPr>
        </p:nvSpPr>
        <p:spPr/>
        <p:txBody>
          <a:bodyPr/>
          <a:lstStyle/>
          <a:p>
            <a:fld id="{A082B37C-89FE-4A0B-A006-18FAA3A8328C}" type="slidenum">
              <a:rPr lang="en-US" smtClean="0"/>
              <a:t>6</a:t>
            </a:fld>
            <a:endParaRPr lang="en-US"/>
          </a:p>
        </p:txBody>
      </p:sp>
    </p:spTree>
    <p:extLst>
      <p:ext uri="{BB962C8B-B14F-4D97-AF65-F5344CB8AC3E}">
        <p14:creationId xmlns:p14="http://schemas.microsoft.com/office/powerpoint/2010/main" val="1814589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Suggested Speaking Points</a:t>
            </a:r>
            <a:r>
              <a:rPr lang="en-US" sz="1200" baseline="0" dirty="0"/>
              <a:t>:</a:t>
            </a:r>
            <a:endParaRPr lang="en-US" sz="120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Transition to/introduce closing remarks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Briefly discuss audit cost update (note: it is not needed to verbalize the actual amount unless necessary as this is included in the packet)</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If under budget, acknowledge circumstances that allowed audit to come in under budget and if attributed to client efficiency, positively acknowledge their assistance.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If over budget, acknowledge reason for modifying the budget and that this matter was brought to the attention of [entity type] management and obtained their approval. [modify as necessary]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Discuss next audit</a:t>
            </a:r>
          </a:p>
          <a:p>
            <a:pPr marL="0" indent="0">
              <a:buFont typeface="Arial" panose="020B0604020202020204" pitchFamily="34" charset="0"/>
              <a:buNone/>
            </a:pPr>
            <a:endParaRPr lang="en-US" sz="1200"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aseline="0" dirty="0"/>
              <a:t>The following example is provided as a tool to help you prepare your speaking points. It is NOT expected that you use the example wording as a script or read from it. Auditors are recommended to use their own words to describe these points as it will result in a better, more authentic presentation. </a:t>
            </a:r>
          </a:p>
          <a:p>
            <a:pPr marL="0" indent="0">
              <a:buFont typeface="Arial" panose="020B0604020202020204" pitchFamily="34" charset="0"/>
              <a:buNone/>
            </a:pPr>
            <a:endParaRPr lang="en-US" sz="1200" baseline="0" dirty="0"/>
          </a:p>
          <a:p>
            <a:pPr marL="0" indent="0">
              <a:buFont typeface="Arial" panose="020B0604020202020204" pitchFamily="34" charset="0"/>
              <a:buNone/>
            </a:pPr>
            <a:r>
              <a:rPr lang="en-US" sz="1200" baseline="0" dirty="0"/>
              <a:t>Example:</a:t>
            </a:r>
          </a:p>
          <a:p>
            <a:pPr marL="0" indent="0">
              <a:buFont typeface="Arial" panose="020B0604020202020204" pitchFamily="34" charset="0"/>
              <a:buNone/>
            </a:pPr>
            <a:r>
              <a:rPr lang="en-US" sz="1200" baseline="0" dirty="0"/>
              <a:t>“Now that we have shared the results of the [entity type]’s fiscal year 20XX audit, we do have a few closing remarks to bring to your attention to conclude our presentation. First, we are pleased to report that the cost of our engagement is expected to be within the estimate previously provided [if under, modify and acknowledge situation that allowed for cost to come in under budget if over, acknowledge reason for increased cost]. We thank the [entity type] for its timely responses to audit requests which allowed our audit to progress efficiently and remain within budget.”</a:t>
            </a:r>
          </a:p>
          <a:p>
            <a:pPr marL="0" indent="0">
              <a:buFont typeface="Arial" panose="020B0604020202020204" pitchFamily="34" charset="0"/>
              <a:buNone/>
            </a:pPr>
            <a:endParaRPr lang="en-US" sz="1200" baseline="0" dirty="0"/>
          </a:p>
          <a:p>
            <a:pPr marL="0" indent="0">
              <a:buFont typeface="Arial" panose="020B0604020202020204" pitchFamily="34" charset="0"/>
              <a:buNone/>
            </a:pPr>
            <a:r>
              <a:rPr lang="en-US" sz="1200" baseline="0" dirty="0"/>
              <a:t>“In addition, we have included information on the [entity type]’s next audit. The next audit will cover… and we have included a cost estimate for your budgetary needs in your exit packet.”</a:t>
            </a:r>
            <a:endParaRPr lang="en-US" dirty="0"/>
          </a:p>
        </p:txBody>
      </p:sp>
      <p:sp>
        <p:nvSpPr>
          <p:cNvPr id="4" name="Slide Number Placeholder 3"/>
          <p:cNvSpPr>
            <a:spLocks noGrp="1"/>
          </p:cNvSpPr>
          <p:nvPr>
            <p:ph type="sldNum" sz="quarter" idx="10"/>
          </p:nvPr>
        </p:nvSpPr>
        <p:spPr/>
        <p:txBody>
          <a:bodyPr/>
          <a:lstStyle/>
          <a:p>
            <a:fld id="{A082B37C-89FE-4A0B-A006-18FAA3A8328C}" type="slidenum">
              <a:rPr lang="en-US" smtClean="0"/>
              <a:t>7</a:t>
            </a:fld>
            <a:endParaRPr lang="en-US"/>
          </a:p>
        </p:txBody>
      </p:sp>
    </p:spTree>
    <p:extLst>
      <p:ext uri="{BB962C8B-B14F-4D97-AF65-F5344CB8AC3E}">
        <p14:creationId xmlns:p14="http://schemas.microsoft.com/office/powerpoint/2010/main" val="21071435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Suggested Speaking Points</a:t>
            </a:r>
            <a:r>
              <a:rPr lang="en-US" sz="1200" baseline="0" dirty="0"/>
              <a:t>:</a:t>
            </a:r>
            <a:endParaRPr lang="en-US" sz="120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Report Publication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How to sign up for notifications on when reports are released (plus other updates)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Customer Service Survey – encourage completion and that link can be forwarded to others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a:t>[IT </a:t>
            </a:r>
            <a:r>
              <a:rPr lang="en-US" sz="1200" baseline="0" dirty="0"/>
              <a:t>Audit </a:t>
            </a:r>
            <a:r>
              <a:rPr lang="en-US" sz="1200" baseline="0"/>
              <a:t>Attestation Engagements Only] </a:t>
            </a:r>
            <a:r>
              <a:rPr lang="en-US" sz="1200" baseline="0" dirty="0"/>
              <a:t>Discuss </a:t>
            </a:r>
            <a:r>
              <a:rPr lang="en-US" sz="1200" kern="1200" baseline="0" dirty="0">
                <a:solidFill>
                  <a:schemeClr val="tx1"/>
                </a:solidFill>
                <a:effectLst/>
                <a:latin typeface="+mn-lt"/>
                <a:ea typeface="+mn-ea"/>
                <a:cs typeface="+mn-cs"/>
              </a:rPr>
              <a:t>Public Report vs. Attachment A publication process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aseline="0" dirty="0"/>
          </a:p>
          <a:p>
            <a:pPr marL="0" indent="0">
              <a:buFont typeface="Arial" panose="020B0604020202020204" pitchFamily="34" charset="0"/>
              <a:buNone/>
            </a:pPr>
            <a:endParaRPr lang="en-US" sz="1200"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aseline="0" dirty="0"/>
              <a:t>The following example is provided as a tool to help you prepare your speaking points. It is NOT expected that you use the example wording as a script or read from it. Auditors are recommended to use their own words to describe these points as it will result in a better, more authentic presentation. </a:t>
            </a:r>
          </a:p>
          <a:p>
            <a:pPr marL="0" indent="0">
              <a:buFont typeface="Arial" panose="020B0604020202020204" pitchFamily="34" charset="0"/>
              <a:buNone/>
            </a:pPr>
            <a:endParaRPr lang="en-US" sz="1200" baseline="0" dirty="0"/>
          </a:p>
          <a:p>
            <a:pPr marL="0" indent="0">
              <a:buFont typeface="Arial" panose="020B0604020202020204" pitchFamily="34" charset="0"/>
              <a:buNone/>
            </a:pPr>
            <a:r>
              <a:rPr lang="en-US" sz="1200" baseline="0" dirty="0"/>
              <a:t>Example:</a:t>
            </a:r>
          </a:p>
          <a:p>
            <a:pPr marL="0" indent="0">
              <a:buFont typeface="Arial" panose="020B0604020202020204" pitchFamily="34" charset="0"/>
              <a:buNone/>
            </a:pPr>
            <a:r>
              <a:rPr lang="en-US" sz="1200" baseline="0" dirty="0"/>
              <a:t>“We expect the [entity type]’s report(s) to be published on our website in the next 1-2 weeks. If you have not already, you can sign up to receive emailed notifications on when reports are released, as well as, other news articles/alerts including resources our Office publishes. Please note that in the past, as a courtesy, this email included a link to the report on our website and also may have attached the final report as a PDF. We have changed this practice in our continuing effort to clearly communicate with you while following cybersecurity best practices by avoiding extra links and attachments. Our new correspondence will notify you when our reports are released and provide helpful instructions on how to locate your government’s audit report on our website.</a:t>
            </a:r>
          </a:p>
          <a:p>
            <a:pPr marL="0" indent="0">
              <a:buFont typeface="Arial" panose="020B0604020202020204" pitchFamily="34" charset="0"/>
              <a:buNone/>
            </a:pPr>
            <a:endParaRPr lang="en-US" sz="1200" baseline="0" dirty="0"/>
          </a:p>
          <a:p>
            <a:pPr marL="0" indent="0">
              <a:buFont typeface="Arial" panose="020B0604020202020204" pitchFamily="34" charset="0"/>
              <a:buNone/>
            </a:pPr>
            <a:r>
              <a:rPr lang="en-US" sz="1200" baseline="0" dirty="0"/>
              <a:t>In addition, we will also be sending you a customer service survey. We encourage you, as well as anyone else that participated in the audit, to complete this survey as all feedback is helpful in improving our services and knowing how we can better meet your needs. Please feel free to forward the survey on to anyone that you believe might like to share feedback on our services.”</a:t>
            </a:r>
            <a:endParaRPr lang="en-US" dirty="0"/>
          </a:p>
          <a:p>
            <a:endParaRPr lang="en-US" dirty="0"/>
          </a:p>
        </p:txBody>
      </p:sp>
      <p:sp>
        <p:nvSpPr>
          <p:cNvPr id="4" name="Slide Number Placeholder 3"/>
          <p:cNvSpPr>
            <a:spLocks noGrp="1"/>
          </p:cNvSpPr>
          <p:nvPr>
            <p:ph type="sldNum" sz="quarter" idx="10"/>
          </p:nvPr>
        </p:nvSpPr>
        <p:spPr/>
        <p:txBody>
          <a:bodyPr/>
          <a:lstStyle/>
          <a:p>
            <a:fld id="{A082B37C-89FE-4A0B-A006-18FAA3A8328C}" type="slidenum">
              <a:rPr lang="en-US" smtClean="0"/>
              <a:t>8</a:t>
            </a:fld>
            <a:endParaRPr lang="en-US"/>
          </a:p>
        </p:txBody>
      </p:sp>
    </p:spTree>
    <p:extLst>
      <p:ext uri="{BB962C8B-B14F-4D97-AF65-F5344CB8AC3E}">
        <p14:creationId xmlns:p14="http://schemas.microsoft.com/office/powerpoint/2010/main" val="239246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Suggested Speaking Points</a:t>
            </a:r>
            <a:r>
              <a:rPr lang="en-US" sz="1200" baseline="0" dirty="0"/>
              <a:t>:</a:t>
            </a:r>
            <a:endParaRPr lang="en-US" sz="120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Thank the client for its assistance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This can be general appreciation (i.e. timeliness, accessibility, professionalism, etc.) or</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This can be specific individuals that assisted in the audit</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This can also be efforts made to resolve prior matters</a:t>
            </a:r>
          </a:p>
          <a:p>
            <a:pPr marL="0" indent="0">
              <a:buFont typeface="Arial" panose="020B0604020202020204" pitchFamily="34" charset="0"/>
              <a:buNone/>
            </a:pPr>
            <a:endParaRPr lang="en-US" sz="1200"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aseline="0" dirty="0"/>
              <a:t>The following example is provided as a tool to help you prepare your speaking points. It is NOT expected that you use the example wording as a script or read from it. Auditors are recommended to use their own words to describe these points as it will result in a better, more authentic presentation. </a:t>
            </a:r>
          </a:p>
          <a:p>
            <a:pPr marL="0" indent="0">
              <a:buFont typeface="Arial" panose="020B0604020202020204" pitchFamily="34" charset="0"/>
              <a:buNone/>
            </a:pPr>
            <a:endParaRPr lang="en-US" sz="1200" baseline="0" dirty="0"/>
          </a:p>
          <a:p>
            <a:pPr marL="0" indent="0">
              <a:buFont typeface="Arial" panose="020B0604020202020204" pitchFamily="34" charset="0"/>
              <a:buNone/>
            </a:pPr>
            <a:r>
              <a:rPr lang="en-US" sz="1200" baseline="0" dirty="0"/>
              <a:t>Example:</a:t>
            </a:r>
          </a:p>
          <a:p>
            <a:pPr marL="0" indent="0">
              <a:buFont typeface="Arial" panose="020B0604020202020204" pitchFamily="34" charset="0"/>
              <a:buNone/>
            </a:pPr>
            <a:r>
              <a:rPr lang="en-US" sz="1200" baseline="0" dirty="0"/>
              <a:t>“Before we wrap up our presentation today, we would like to thank [entity type] management and officials for their assistance and cooperation during our audit. Specifically, we would like to extend our appreciation to….for…”</a:t>
            </a:r>
            <a:endParaRPr lang="en-US" dirty="0"/>
          </a:p>
        </p:txBody>
      </p:sp>
      <p:sp>
        <p:nvSpPr>
          <p:cNvPr id="4" name="Slide Number Placeholder 3"/>
          <p:cNvSpPr>
            <a:spLocks noGrp="1"/>
          </p:cNvSpPr>
          <p:nvPr>
            <p:ph type="sldNum" sz="quarter" idx="10"/>
          </p:nvPr>
        </p:nvSpPr>
        <p:spPr/>
        <p:txBody>
          <a:bodyPr/>
          <a:lstStyle/>
          <a:p>
            <a:fld id="{638A9A48-341E-492C-B31D-D0709EB0D18C}" type="slidenum">
              <a:rPr lang="en-US" smtClean="0"/>
              <a:t>9</a:t>
            </a:fld>
            <a:endParaRPr lang="en-US" dirty="0"/>
          </a:p>
        </p:txBody>
      </p:sp>
    </p:spTree>
    <p:extLst>
      <p:ext uri="{BB962C8B-B14F-4D97-AF65-F5344CB8AC3E}">
        <p14:creationId xmlns:p14="http://schemas.microsoft.com/office/powerpoint/2010/main" val="33054148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1F3AAFB-DE5C-4153-9F14-0430207B6FA7}" type="datetime1">
              <a:rPr lang="en-US" smtClean="0"/>
              <a:t>11/26/2024</a:t>
            </a:fld>
            <a:endParaRPr lang="en-US"/>
          </a:p>
        </p:txBody>
      </p:sp>
      <p:sp>
        <p:nvSpPr>
          <p:cNvPr id="5" name="Footer Placeholder 4"/>
          <p:cNvSpPr>
            <a:spLocks noGrp="1"/>
          </p:cNvSpPr>
          <p:nvPr>
            <p:ph type="ftr" sz="quarter" idx="11"/>
          </p:nvPr>
        </p:nvSpPr>
        <p:spPr/>
        <p:txBody>
          <a:bodyPr/>
          <a:lstStyle/>
          <a:p>
            <a:r>
              <a:rPr lang="en-US"/>
              <a:t>Disclaimer: This presentation is intended to be viewed in conjunction with the complete packet of exit materials provided. A copy of those materials may be requested by contacting the presenters listed or PublicRecords@sao.wa.gov. </a:t>
            </a:r>
          </a:p>
        </p:txBody>
      </p:sp>
      <p:sp>
        <p:nvSpPr>
          <p:cNvPr id="6" name="Slide Number Placeholder 5"/>
          <p:cNvSpPr>
            <a:spLocks noGrp="1"/>
          </p:cNvSpPr>
          <p:nvPr>
            <p:ph type="sldNum" sz="quarter" idx="12"/>
          </p:nvPr>
        </p:nvSpPr>
        <p:spPr/>
        <p:txBody>
          <a:bodyPr/>
          <a:lstStyle/>
          <a:p>
            <a:fld id="{3A709EA2-13F3-49AE-95C6-3AE2758AB3C6}" type="slidenum">
              <a:rPr lang="en-US" smtClean="0"/>
              <a:t>‹#›</a:t>
            </a:fld>
            <a:endParaRPr lang="en-US"/>
          </a:p>
        </p:txBody>
      </p:sp>
    </p:spTree>
    <p:extLst>
      <p:ext uri="{BB962C8B-B14F-4D97-AF65-F5344CB8AC3E}">
        <p14:creationId xmlns:p14="http://schemas.microsoft.com/office/powerpoint/2010/main" val="3393322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E9F0D5F-7A19-4FD1-9077-590874E26BAD}" type="datetime1">
              <a:rPr lang="en-US" smtClean="0"/>
              <a:t>11/26/2024</a:t>
            </a:fld>
            <a:endParaRPr lang="en-US"/>
          </a:p>
        </p:txBody>
      </p:sp>
      <p:sp>
        <p:nvSpPr>
          <p:cNvPr id="5" name="Footer Placeholder 4"/>
          <p:cNvSpPr>
            <a:spLocks noGrp="1"/>
          </p:cNvSpPr>
          <p:nvPr>
            <p:ph type="ftr" sz="quarter" idx="11"/>
          </p:nvPr>
        </p:nvSpPr>
        <p:spPr/>
        <p:txBody>
          <a:bodyPr/>
          <a:lstStyle/>
          <a:p>
            <a:r>
              <a:rPr lang="en-US"/>
              <a:t>Disclaimer: This presentation is intended to be viewed in conjunction with the complete packet of exit materials provided. A copy of those materials may be requested by contacting the presenters listed or PublicRecords@sao.wa.gov. </a:t>
            </a:r>
          </a:p>
        </p:txBody>
      </p:sp>
      <p:sp>
        <p:nvSpPr>
          <p:cNvPr id="6" name="Slide Number Placeholder 5"/>
          <p:cNvSpPr>
            <a:spLocks noGrp="1"/>
          </p:cNvSpPr>
          <p:nvPr>
            <p:ph type="sldNum" sz="quarter" idx="12"/>
          </p:nvPr>
        </p:nvSpPr>
        <p:spPr/>
        <p:txBody>
          <a:bodyPr/>
          <a:lstStyle/>
          <a:p>
            <a:fld id="{3A709EA2-13F3-49AE-95C6-3AE2758AB3C6}" type="slidenum">
              <a:rPr lang="en-US" smtClean="0"/>
              <a:t>‹#›</a:t>
            </a:fld>
            <a:endParaRPr lang="en-US"/>
          </a:p>
        </p:txBody>
      </p:sp>
    </p:spTree>
    <p:extLst>
      <p:ext uri="{BB962C8B-B14F-4D97-AF65-F5344CB8AC3E}">
        <p14:creationId xmlns:p14="http://schemas.microsoft.com/office/powerpoint/2010/main" val="39288223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A562A99-FB0A-4F4D-BC72-AE76048698EB}" type="datetime1">
              <a:rPr lang="en-US" smtClean="0"/>
              <a:t>11/26/2024</a:t>
            </a:fld>
            <a:endParaRPr lang="en-US"/>
          </a:p>
        </p:txBody>
      </p:sp>
      <p:sp>
        <p:nvSpPr>
          <p:cNvPr id="5" name="Footer Placeholder 4"/>
          <p:cNvSpPr>
            <a:spLocks noGrp="1"/>
          </p:cNvSpPr>
          <p:nvPr>
            <p:ph type="ftr" sz="quarter" idx="11"/>
          </p:nvPr>
        </p:nvSpPr>
        <p:spPr/>
        <p:txBody>
          <a:bodyPr/>
          <a:lstStyle/>
          <a:p>
            <a:r>
              <a:rPr lang="en-US"/>
              <a:t>Disclaimer: This presentation is intended to be viewed in conjunction with the complete packet of exit materials provided. A copy of those materials may be requested by contacting the presenters listed or PublicRecords@sao.wa.gov. </a:t>
            </a:r>
          </a:p>
        </p:txBody>
      </p:sp>
      <p:sp>
        <p:nvSpPr>
          <p:cNvPr id="6" name="Slide Number Placeholder 5"/>
          <p:cNvSpPr>
            <a:spLocks noGrp="1"/>
          </p:cNvSpPr>
          <p:nvPr>
            <p:ph type="sldNum" sz="quarter" idx="12"/>
          </p:nvPr>
        </p:nvSpPr>
        <p:spPr/>
        <p:txBody>
          <a:bodyPr/>
          <a:lstStyle/>
          <a:p>
            <a:fld id="{3A709EA2-13F3-49AE-95C6-3AE2758AB3C6}" type="slidenum">
              <a:rPr lang="en-US" smtClean="0"/>
              <a:t>‹#›</a:t>
            </a:fld>
            <a:endParaRPr lang="en-US"/>
          </a:p>
        </p:txBody>
      </p:sp>
    </p:spTree>
    <p:extLst>
      <p:ext uri="{BB962C8B-B14F-4D97-AF65-F5344CB8AC3E}">
        <p14:creationId xmlns:p14="http://schemas.microsoft.com/office/powerpoint/2010/main" val="4284173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0661C74-4E11-4ECD-8337-BC37AD80216B}" type="datetime1">
              <a:rPr lang="en-US" smtClean="0"/>
              <a:t>11/26/2024</a:t>
            </a:fld>
            <a:endParaRPr lang="en-US"/>
          </a:p>
        </p:txBody>
      </p:sp>
      <p:sp>
        <p:nvSpPr>
          <p:cNvPr id="5" name="Footer Placeholder 4"/>
          <p:cNvSpPr>
            <a:spLocks noGrp="1"/>
          </p:cNvSpPr>
          <p:nvPr>
            <p:ph type="ftr" sz="quarter" idx="11"/>
          </p:nvPr>
        </p:nvSpPr>
        <p:spPr/>
        <p:txBody>
          <a:bodyPr/>
          <a:lstStyle/>
          <a:p>
            <a:r>
              <a:rPr lang="en-US"/>
              <a:t>Disclaimer: This presentation is intended to be viewed in conjunction with the complete packet of exit materials provided. A copy of those materials may be requested by contacting the presenters listed or PublicRecords@sao.wa.gov. </a:t>
            </a:r>
          </a:p>
        </p:txBody>
      </p:sp>
      <p:sp>
        <p:nvSpPr>
          <p:cNvPr id="6" name="Slide Number Placeholder 5"/>
          <p:cNvSpPr>
            <a:spLocks noGrp="1"/>
          </p:cNvSpPr>
          <p:nvPr>
            <p:ph type="sldNum" sz="quarter" idx="12"/>
          </p:nvPr>
        </p:nvSpPr>
        <p:spPr/>
        <p:txBody>
          <a:bodyPr/>
          <a:lstStyle/>
          <a:p>
            <a:fld id="{3A709EA2-13F3-49AE-95C6-3AE2758AB3C6}" type="slidenum">
              <a:rPr lang="en-US" smtClean="0"/>
              <a:t>‹#›</a:t>
            </a:fld>
            <a:endParaRPr lang="en-US"/>
          </a:p>
        </p:txBody>
      </p:sp>
    </p:spTree>
    <p:extLst>
      <p:ext uri="{BB962C8B-B14F-4D97-AF65-F5344CB8AC3E}">
        <p14:creationId xmlns:p14="http://schemas.microsoft.com/office/powerpoint/2010/main" val="1790804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1C24319-0D6E-478C-9A8B-721E1CBB5022}" type="datetime1">
              <a:rPr lang="en-US" smtClean="0"/>
              <a:t>11/26/2024</a:t>
            </a:fld>
            <a:endParaRPr lang="en-US"/>
          </a:p>
        </p:txBody>
      </p:sp>
      <p:sp>
        <p:nvSpPr>
          <p:cNvPr id="5" name="Footer Placeholder 4"/>
          <p:cNvSpPr>
            <a:spLocks noGrp="1"/>
          </p:cNvSpPr>
          <p:nvPr>
            <p:ph type="ftr" sz="quarter" idx="11"/>
          </p:nvPr>
        </p:nvSpPr>
        <p:spPr/>
        <p:txBody>
          <a:bodyPr/>
          <a:lstStyle/>
          <a:p>
            <a:r>
              <a:rPr lang="en-US"/>
              <a:t>Disclaimer: This presentation is intended to be viewed in conjunction with the complete packet of exit materials provided. A copy of those materials may be requested by contacting the presenters listed or PublicRecords@sao.wa.gov. </a:t>
            </a:r>
          </a:p>
        </p:txBody>
      </p:sp>
      <p:sp>
        <p:nvSpPr>
          <p:cNvPr id="6" name="Slide Number Placeholder 5"/>
          <p:cNvSpPr>
            <a:spLocks noGrp="1"/>
          </p:cNvSpPr>
          <p:nvPr>
            <p:ph type="sldNum" sz="quarter" idx="12"/>
          </p:nvPr>
        </p:nvSpPr>
        <p:spPr/>
        <p:txBody>
          <a:bodyPr/>
          <a:lstStyle/>
          <a:p>
            <a:fld id="{3A709EA2-13F3-49AE-95C6-3AE2758AB3C6}" type="slidenum">
              <a:rPr lang="en-US" smtClean="0"/>
              <a:t>‹#›</a:t>
            </a:fld>
            <a:endParaRPr lang="en-US"/>
          </a:p>
        </p:txBody>
      </p:sp>
    </p:spTree>
    <p:extLst>
      <p:ext uri="{BB962C8B-B14F-4D97-AF65-F5344CB8AC3E}">
        <p14:creationId xmlns:p14="http://schemas.microsoft.com/office/powerpoint/2010/main" val="2125316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6AFD883-5504-45F9-8262-F664A361BC8F}" type="datetime1">
              <a:rPr lang="en-US" smtClean="0"/>
              <a:t>11/26/2024</a:t>
            </a:fld>
            <a:endParaRPr lang="en-US"/>
          </a:p>
        </p:txBody>
      </p:sp>
      <p:sp>
        <p:nvSpPr>
          <p:cNvPr id="6" name="Footer Placeholder 5"/>
          <p:cNvSpPr>
            <a:spLocks noGrp="1"/>
          </p:cNvSpPr>
          <p:nvPr>
            <p:ph type="ftr" sz="quarter" idx="11"/>
          </p:nvPr>
        </p:nvSpPr>
        <p:spPr/>
        <p:txBody>
          <a:bodyPr/>
          <a:lstStyle/>
          <a:p>
            <a:r>
              <a:rPr lang="en-US"/>
              <a:t>Disclaimer: This presentation is intended to be viewed in conjunction with the complete packet of exit materials provided. A copy of those materials may be requested by contacting the presenters listed or PublicRecords@sao.wa.gov. </a:t>
            </a:r>
          </a:p>
        </p:txBody>
      </p:sp>
      <p:sp>
        <p:nvSpPr>
          <p:cNvPr id="7" name="Slide Number Placeholder 6"/>
          <p:cNvSpPr>
            <a:spLocks noGrp="1"/>
          </p:cNvSpPr>
          <p:nvPr>
            <p:ph type="sldNum" sz="quarter" idx="12"/>
          </p:nvPr>
        </p:nvSpPr>
        <p:spPr/>
        <p:txBody>
          <a:bodyPr/>
          <a:lstStyle/>
          <a:p>
            <a:fld id="{3A709EA2-13F3-49AE-95C6-3AE2758AB3C6}" type="slidenum">
              <a:rPr lang="en-US" smtClean="0"/>
              <a:t>‹#›</a:t>
            </a:fld>
            <a:endParaRPr lang="en-US"/>
          </a:p>
        </p:txBody>
      </p:sp>
    </p:spTree>
    <p:extLst>
      <p:ext uri="{BB962C8B-B14F-4D97-AF65-F5344CB8AC3E}">
        <p14:creationId xmlns:p14="http://schemas.microsoft.com/office/powerpoint/2010/main" val="10522204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9B10552-864A-4A80-B0F6-C485B0D830E4}" type="datetime1">
              <a:rPr lang="en-US" smtClean="0"/>
              <a:t>11/26/2024</a:t>
            </a:fld>
            <a:endParaRPr lang="en-US"/>
          </a:p>
        </p:txBody>
      </p:sp>
      <p:sp>
        <p:nvSpPr>
          <p:cNvPr id="8" name="Footer Placeholder 7"/>
          <p:cNvSpPr>
            <a:spLocks noGrp="1"/>
          </p:cNvSpPr>
          <p:nvPr>
            <p:ph type="ftr" sz="quarter" idx="11"/>
          </p:nvPr>
        </p:nvSpPr>
        <p:spPr/>
        <p:txBody>
          <a:bodyPr/>
          <a:lstStyle/>
          <a:p>
            <a:r>
              <a:rPr lang="en-US"/>
              <a:t>Disclaimer: This presentation is intended to be viewed in conjunction with the complete packet of exit materials provided. A copy of those materials may be requested by contacting the presenters listed or PublicRecords@sao.wa.gov. </a:t>
            </a:r>
          </a:p>
        </p:txBody>
      </p:sp>
      <p:sp>
        <p:nvSpPr>
          <p:cNvPr id="9" name="Slide Number Placeholder 8"/>
          <p:cNvSpPr>
            <a:spLocks noGrp="1"/>
          </p:cNvSpPr>
          <p:nvPr>
            <p:ph type="sldNum" sz="quarter" idx="12"/>
          </p:nvPr>
        </p:nvSpPr>
        <p:spPr/>
        <p:txBody>
          <a:bodyPr/>
          <a:lstStyle/>
          <a:p>
            <a:fld id="{3A709EA2-13F3-49AE-95C6-3AE2758AB3C6}" type="slidenum">
              <a:rPr lang="en-US" smtClean="0"/>
              <a:t>‹#›</a:t>
            </a:fld>
            <a:endParaRPr lang="en-US"/>
          </a:p>
        </p:txBody>
      </p:sp>
    </p:spTree>
    <p:extLst>
      <p:ext uri="{BB962C8B-B14F-4D97-AF65-F5344CB8AC3E}">
        <p14:creationId xmlns:p14="http://schemas.microsoft.com/office/powerpoint/2010/main" val="41174336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50FC4CD-F1FD-43A2-9615-5813F1C48E00}" type="datetime1">
              <a:rPr lang="en-US" smtClean="0"/>
              <a:t>11/26/2024</a:t>
            </a:fld>
            <a:endParaRPr lang="en-US"/>
          </a:p>
        </p:txBody>
      </p:sp>
      <p:sp>
        <p:nvSpPr>
          <p:cNvPr id="4" name="Footer Placeholder 3"/>
          <p:cNvSpPr>
            <a:spLocks noGrp="1"/>
          </p:cNvSpPr>
          <p:nvPr>
            <p:ph type="ftr" sz="quarter" idx="11"/>
          </p:nvPr>
        </p:nvSpPr>
        <p:spPr/>
        <p:txBody>
          <a:bodyPr/>
          <a:lstStyle/>
          <a:p>
            <a:r>
              <a:rPr lang="en-US"/>
              <a:t>Disclaimer: This presentation is intended to be viewed in conjunction with the complete packet of exit materials provided. A copy of those materials may be requested by contacting the presenters listed or PublicRecords@sao.wa.gov. </a:t>
            </a:r>
          </a:p>
        </p:txBody>
      </p:sp>
      <p:sp>
        <p:nvSpPr>
          <p:cNvPr id="5" name="Slide Number Placeholder 4"/>
          <p:cNvSpPr>
            <a:spLocks noGrp="1"/>
          </p:cNvSpPr>
          <p:nvPr>
            <p:ph type="sldNum" sz="quarter" idx="12"/>
          </p:nvPr>
        </p:nvSpPr>
        <p:spPr/>
        <p:txBody>
          <a:bodyPr/>
          <a:lstStyle/>
          <a:p>
            <a:fld id="{3A709EA2-13F3-49AE-95C6-3AE2758AB3C6}" type="slidenum">
              <a:rPr lang="en-US" smtClean="0"/>
              <a:t>‹#›</a:t>
            </a:fld>
            <a:endParaRPr lang="en-US"/>
          </a:p>
        </p:txBody>
      </p:sp>
    </p:spTree>
    <p:extLst>
      <p:ext uri="{BB962C8B-B14F-4D97-AF65-F5344CB8AC3E}">
        <p14:creationId xmlns:p14="http://schemas.microsoft.com/office/powerpoint/2010/main" val="1698988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164731-2AB8-4AE0-86A5-2D6E45455204}" type="datetime1">
              <a:rPr lang="en-US" smtClean="0"/>
              <a:t>11/26/2024</a:t>
            </a:fld>
            <a:endParaRPr lang="en-US"/>
          </a:p>
        </p:txBody>
      </p:sp>
      <p:sp>
        <p:nvSpPr>
          <p:cNvPr id="3" name="Footer Placeholder 2"/>
          <p:cNvSpPr>
            <a:spLocks noGrp="1"/>
          </p:cNvSpPr>
          <p:nvPr>
            <p:ph type="ftr" sz="quarter" idx="11"/>
          </p:nvPr>
        </p:nvSpPr>
        <p:spPr/>
        <p:txBody>
          <a:bodyPr/>
          <a:lstStyle/>
          <a:p>
            <a:r>
              <a:rPr lang="en-US"/>
              <a:t>Disclaimer: This presentation is intended to be viewed in conjunction with the complete packet of exit materials provided. A copy of those materials may be requested by contacting the presenters listed or PublicRecords@sao.wa.gov. </a:t>
            </a:r>
          </a:p>
        </p:txBody>
      </p:sp>
      <p:sp>
        <p:nvSpPr>
          <p:cNvPr id="4" name="Slide Number Placeholder 3"/>
          <p:cNvSpPr>
            <a:spLocks noGrp="1"/>
          </p:cNvSpPr>
          <p:nvPr>
            <p:ph type="sldNum" sz="quarter" idx="12"/>
          </p:nvPr>
        </p:nvSpPr>
        <p:spPr/>
        <p:txBody>
          <a:bodyPr/>
          <a:lstStyle/>
          <a:p>
            <a:fld id="{3A709EA2-13F3-49AE-95C6-3AE2758AB3C6}" type="slidenum">
              <a:rPr lang="en-US" smtClean="0"/>
              <a:t>‹#›</a:t>
            </a:fld>
            <a:endParaRPr lang="en-US"/>
          </a:p>
        </p:txBody>
      </p:sp>
    </p:spTree>
    <p:extLst>
      <p:ext uri="{BB962C8B-B14F-4D97-AF65-F5344CB8AC3E}">
        <p14:creationId xmlns:p14="http://schemas.microsoft.com/office/powerpoint/2010/main" val="2645819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98EDC79-B7F5-4D05-A211-0D3E13957A88}" type="datetime1">
              <a:rPr lang="en-US" smtClean="0"/>
              <a:t>11/26/2024</a:t>
            </a:fld>
            <a:endParaRPr lang="en-US"/>
          </a:p>
        </p:txBody>
      </p:sp>
      <p:sp>
        <p:nvSpPr>
          <p:cNvPr id="6" name="Footer Placeholder 5"/>
          <p:cNvSpPr>
            <a:spLocks noGrp="1"/>
          </p:cNvSpPr>
          <p:nvPr>
            <p:ph type="ftr" sz="quarter" idx="11"/>
          </p:nvPr>
        </p:nvSpPr>
        <p:spPr/>
        <p:txBody>
          <a:bodyPr/>
          <a:lstStyle/>
          <a:p>
            <a:r>
              <a:rPr lang="en-US"/>
              <a:t>Disclaimer: This presentation is intended to be viewed in conjunction with the complete packet of exit materials provided. A copy of those materials may be requested by contacting the presenters listed or PublicRecords@sao.wa.gov. </a:t>
            </a:r>
          </a:p>
        </p:txBody>
      </p:sp>
      <p:sp>
        <p:nvSpPr>
          <p:cNvPr id="7" name="Slide Number Placeholder 6"/>
          <p:cNvSpPr>
            <a:spLocks noGrp="1"/>
          </p:cNvSpPr>
          <p:nvPr>
            <p:ph type="sldNum" sz="quarter" idx="12"/>
          </p:nvPr>
        </p:nvSpPr>
        <p:spPr/>
        <p:txBody>
          <a:bodyPr/>
          <a:lstStyle/>
          <a:p>
            <a:fld id="{3A709EA2-13F3-49AE-95C6-3AE2758AB3C6}" type="slidenum">
              <a:rPr lang="en-US" smtClean="0"/>
              <a:t>‹#›</a:t>
            </a:fld>
            <a:endParaRPr lang="en-US"/>
          </a:p>
        </p:txBody>
      </p:sp>
    </p:spTree>
    <p:extLst>
      <p:ext uri="{BB962C8B-B14F-4D97-AF65-F5344CB8AC3E}">
        <p14:creationId xmlns:p14="http://schemas.microsoft.com/office/powerpoint/2010/main" val="12440433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4FC4047-4F59-4475-A4F7-4207E7C86FEE}" type="datetime1">
              <a:rPr lang="en-US" smtClean="0"/>
              <a:t>11/26/2024</a:t>
            </a:fld>
            <a:endParaRPr lang="en-US"/>
          </a:p>
        </p:txBody>
      </p:sp>
      <p:sp>
        <p:nvSpPr>
          <p:cNvPr id="6" name="Footer Placeholder 5"/>
          <p:cNvSpPr>
            <a:spLocks noGrp="1"/>
          </p:cNvSpPr>
          <p:nvPr>
            <p:ph type="ftr" sz="quarter" idx="11"/>
          </p:nvPr>
        </p:nvSpPr>
        <p:spPr/>
        <p:txBody>
          <a:bodyPr/>
          <a:lstStyle/>
          <a:p>
            <a:r>
              <a:rPr lang="en-US"/>
              <a:t>Disclaimer: This presentation is intended to be viewed in conjunction with the complete packet of exit materials provided. A copy of those materials may be requested by contacting the presenters listed or PublicRecords@sao.wa.gov. </a:t>
            </a:r>
          </a:p>
        </p:txBody>
      </p:sp>
      <p:sp>
        <p:nvSpPr>
          <p:cNvPr id="7" name="Slide Number Placeholder 6"/>
          <p:cNvSpPr>
            <a:spLocks noGrp="1"/>
          </p:cNvSpPr>
          <p:nvPr>
            <p:ph type="sldNum" sz="quarter" idx="12"/>
          </p:nvPr>
        </p:nvSpPr>
        <p:spPr/>
        <p:txBody>
          <a:bodyPr/>
          <a:lstStyle/>
          <a:p>
            <a:fld id="{3A709EA2-13F3-49AE-95C6-3AE2758AB3C6}" type="slidenum">
              <a:rPr lang="en-US" smtClean="0"/>
              <a:t>‹#›</a:t>
            </a:fld>
            <a:endParaRPr lang="en-US"/>
          </a:p>
        </p:txBody>
      </p:sp>
    </p:spTree>
    <p:extLst>
      <p:ext uri="{BB962C8B-B14F-4D97-AF65-F5344CB8AC3E}">
        <p14:creationId xmlns:p14="http://schemas.microsoft.com/office/powerpoint/2010/main" val="1383188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4B8BAF-E05F-4FDD-AA39-B5E2ED97D351}" type="datetime1">
              <a:rPr lang="en-US" smtClean="0"/>
              <a:t>11/26/2024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Disclaimer: This presentation is intended to be viewed in conjunction with the complete packet of exit materials provided. A copy of those materials may be requested by contacting the presenters listed or PublicRecords@sao.wa.gov. </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709EA2-13F3-49AE-95C6-3AE2758AB3C6}" type="slidenum">
              <a:rPr lang="en-US" smtClean="0"/>
              <a:t>‹#›</a:t>
            </a:fld>
            <a:endParaRPr lang="en-US"/>
          </a:p>
        </p:txBody>
      </p:sp>
    </p:spTree>
    <p:extLst>
      <p:ext uri="{BB962C8B-B14F-4D97-AF65-F5344CB8AC3E}">
        <p14:creationId xmlns:p14="http://schemas.microsoft.com/office/powerpoint/2010/main" val="23993115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hyperlink" Target="mailto:name@sao.wa.gov"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png"/><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6.png"/><Relationship Id="rId7" Type="http://schemas.openxmlformats.org/officeDocument/2006/relationships/diagramColors" Target="../diagrams/colors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hyperlink" Target="https://sao.wa.gov/about-%20sao/sign-up-for-news-alerts/"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7090263" cy="6858594"/>
          </a:xfrm>
          <a:prstGeom prst="rect">
            <a:avLst/>
          </a:prstGeom>
        </p:spPr>
      </p:pic>
      <p:sp>
        <p:nvSpPr>
          <p:cNvPr id="20" name="Footer Placeholder 2"/>
          <p:cNvSpPr>
            <a:spLocks noGrp="1"/>
          </p:cNvSpPr>
          <p:nvPr>
            <p:ph type="ftr" sz="quarter" idx="11"/>
          </p:nvPr>
        </p:nvSpPr>
        <p:spPr>
          <a:xfrm>
            <a:off x="0" y="6323905"/>
            <a:ext cx="9143998" cy="546101"/>
          </a:xfrm>
        </p:spPr>
        <p:txBody>
          <a:bodyPr/>
          <a:lstStyle/>
          <a:p>
            <a:r>
              <a:rPr lang="en-US" i="1" dirty="0"/>
              <a:t>Disclaimer: This presentation is intended to be viewed in conjunction with the complete packet of exit materials provided. A copy of those materials may be requested by contacting the presenters listed or by emailing PublicRecords@sao.wa.gov. </a:t>
            </a:r>
          </a:p>
        </p:txBody>
      </p:sp>
      <p:sp>
        <p:nvSpPr>
          <p:cNvPr id="24" name="Rectangle 23"/>
          <p:cNvSpPr/>
          <p:nvPr/>
        </p:nvSpPr>
        <p:spPr>
          <a:xfrm>
            <a:off x="0" y="2531244"/>
            <a:ext cx="6257223" cy="23172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0" y="554381"/>
            <a:ext cx="6257223" cy="1977519"/>
          </a:xfrm>
          <a:prstGeom prst="rect">
            <a:avLst/>
          </a:prstGeom>
          <a:solidFill>
            <a:srgbClr val="005D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p>
        </p:txBody>
      </p:sp>
      <p:sp>
        <p:nvSpPr>
          <p:cNvPr id="12" name="Title 9"/>
          <p:cNvSpPr txBox="1">
            <a:spLocks/>
          </p:cNvSpPr>
          <p:nvPr/>
        </p:nvSpPr>
        <p:spPr>
          <a:xfrm>
            <a:off x="333834" y="939065"/>
            <a:ext cx="4521918" cy="759187"/>
          </a:xfrm>
          <a:prstGeom prst="rect">
            <a:avLst/>
          </a:prstGeom>
        </p:spPr>
        <p:txBody>
          <a:bodyPr/>
          <a:lstStyle>
            <a:lvl1pPr algn="l" defTabSz="914400" rtl="0" eaLnBrk="1" latinLnBrk="0" hangingPunct="1">
              <a:lnSpc>
                <a:spcPct val="90000"/>
              </a:lnSpc>
              <a:spcBef>
                <a:spcPct val="0"/>
              </a:spcBef>
              <a:buNone/>
              <a:defRPr sz="3200" b="0" kern="1200" spc="-100" baseline="0">
                <a:solidFill>
                  <a:schemeClr val="bg2">
                    <a:lumMod val="25000"/>
                  </a:schemeClr>
                </a:solidFill>
                <a:latin typeface="Myriad Pro" panose="020B0503030403020204" pitchFamily="34" charset="0"/>
                <a:ea typeface="+mj-ea"/>
                <a:cs typeface="+mj-cs"/>
              </a:defRPr>
            </a:lvl1pPr>
          </a:lstStyle>
          <a:p>
            <a:pPr>
              <a:lnSpc>
                <a:spcPts val="4800"/>
              </a:lnSpc>
            </a:pPr>
            <a:r>
              <a:rPr lang="en-US" sz="4800" spc="-150" dirty="0">
                <a:solidFill>
                  <a:schemeClr val="bg1"/>
                </a:solidFill>
                <a:latin typeface="+mn-lt"/>
              </a:rPr>
              <a:t>Exit Conference</a:t>
            </a:r>
          </a:p>
        </p:txBody>
      </p:sp>
      <p:sp>
        <p:nvSpPr>
          <p:cNvPr id="13" name="Content Placeholder 1"/>
          <p:cNvSpPr txBox="1">
            <a:spLocks/>
          </p:cNvSpPr>
          <p:nvPr/>
        </p:nvSpPr>
        <p:spPr>
          <a:xfrm>
            <a:off x="333834" y="1624380"/>
            <a:ext cx="4503065" cy="302057"/>
          </a:xfrm>
          <a:prstGeom prst="rect">
            <a:avLst/>
          </a:prstGeom>
        </p:spPr>
        <p:txBody>
          <a:bodyPr/>
          <a:lstStyle>
            <a:lvl1pPr marL="228600" indent="-228600" algn="l" defTabSz="914400" rtl="0" eaLnBrk="1" latinLnBrk="0" hangingPunct="1">
              <a:lnSpc>
                <a:spcPct val="90000"/>
              </a:lnSpc>
              <a:spcBef>
                <a:spcPts val="1000"/>
              </a:spcBef>
              <a:spcAft>
                <a:spcPts val="1200"/>
              </a:spcAft>
              <a:buClr>
                <a:schemeClr val="tx1">
                  <a:lumMod val="50000"/>
                  <a:lumOff val="50000"/>
                </a:schemeClr>
              </a:buClr>
              <a:buSzPct val="85000"/>
              <a:buFont typeface="Arial" panose="020B0604020202020204" pitchFamily="34" charset="0"/>
              <a:buChar char="•"/>
              <a:defRPr sz="2000" kern="1200">
                <a:solidFill>
                  <a:schemeClr val="tx1"/>
                </a:solidFill>
                <a:latin typeface="Myriad Pro" panose="020B0503030403020204" pitchFamily="34" charset="0"/>
                <a:ea typeface="+mn-ea"/>
                <a:cs typeface="+mn-cs"/>
              </a:defRPr>
            </a:lvl1pPr>
            <a:lvl2pPr marL="461963" indent="-231775" algn="l" defTabSz="914400" rtl="0" eaLnBrk="1" latinLnBrk="0" hangingPunct="1">
              <a:lnSpc>
                <a:spcPct val="90000"/>
              </a:lnSpc>
              <a:spcBef>
                <a:spcPts val="500"/>
              </a:spcBef>
              <a:spcAft>
                <a:spcPts val="1200"/>
              </a:spcAft>
              <a:buClr>
                <a:schemeClr val="tx1">
                  <a:lumMod val="50000"/>
                  <a:lumOff val="50000"/>
                </a:schemeClr>
              </a:buClr>
              <a:buSzPct val="85000"/>
              <a:buFont typeface="Wingdings" panose="05000000000000000000" pitchFamily="2" charset="2"/>
              <a:buChar char="ü"/>
              <a:defRPr sz="2000" kern="1200">
                <a:solidFill>
                  <a:schemeClr val="tx1"/>
                </a:solidFill>
                <a:latin typeface="Myriad Pro" panose="020B0503030403020204" pitchFamily="34" charset="0"/>
                <a:ea typeface="+mn-ea"/>
                <a:cs typeface="+mn-cs"/>
              </a:defRPr>
            </a:lvl2pPr>
            <a:lvl3pPr marL="684213" indent="-222250" algn="l" defTabSz="914400" rtl="0" eaLnBrk="1" latinLnBrk="0" hangingPunct="1">
              <a:lnSpc>
                <a:spcPct val="90000"/>
              </a:lnSpc>
              <a:spcBef>
                <a:spcPts val="500"/>
              </a:spcBef>
              <a:spcAft>
                <a:spcPts val="1200"/>
              </a:spcAft>
              <a:buClr>
                <a:schemeClr val="tx1">
                  <a:lumMod val="50000"/>
                  <a:lumOff val="50000"/>
                </a:schemeClr>
              </a:buClr>
              <a:buSzPct val="75000"/>
              <a:buFont typeface="Courier New" panose="02070309020205020404" pitchFamily="49" charset="0"/>
              <a:buChar char="o"/>
              <a:defRPr sz="1800" kern="1200">
                <a:solidFill>
                  <a:schemeClr val="tx1"/>
                </a:solidFill>
                <a:latin typeface="Myriad Pro" panose="020B0503030403020204" pitchFamily="34" charset="0"/>
                <a:ea typeface="+mn-ea"/>
                <a:cs typeface="+mn-cs"/>
              </a:defRPr>
            </a:lvl3pPr>
            <a:lvl4pPr marL="914400" indent="-230188" algn="l" defTabSz="914400" rtl="0" eaLnBrk="1" latinLnBrk="0" hangingPunct="1">
              <a:lnSpc>
                <a:spcPct val="90000"/>
              </a:lnSpc>
              <a:spcBef>
                <a:spcPts val="500"/>
              </a:spcBef>
              <a:spcAft>
                <a:spcPts val="1200"/>
              </a:spcAft>
              <a:buClr>
                <a:schemeClr val="tx1">
                  <a:lumMod val="50000"/>
                  <a:lumOff val="50000"/>
                </a:schemeClr>
              </a:buClr>
              <a:buSzPct val="75000"/>
              <a:buFont typeface="Wingdings" panose="05000000000000000000" pitchFamily="2" charset="2"/>
              <a:buChar char="Ø"/>
              <a:defRPr sz="1800" kern="1200">
                <a:solidFill>
                  <a:schemeClr val="tx1"/>
                </a:solidFill>
                <a:latin typeface="Myriad Pro" panose="020B0503030403020204" pitchFamily="34" charset="0"/>
                <a:ea typeface="+mn-ea"/>
                <a:cs typeface="+mn-cs"/>
              </a:defRPr>
            </a:lvl4pPr>
            <a:lvl5pPr marL="1144588" indent="-230188" algn="l" defTabSz="914400" rtl="0" eaLnBrk="1" latinLnBrk="0" hangingPunct="1">
              <a:lnSpc>
                <a:spcPct val="90000"/>
              </a:lnSpc>
              <a:spcBef>
                <a:spcPts val="500"/>
              </a:spcBef>
              <a:spcAft>
                <a:spcPts val="1200"/>
              </a:spcAft>
              <a:buClr>
                <a:schemeClr val="tx1">
                  <a:lumMod val="50000"/>
                  <a:lumOff val="50000"/>
                </a:schemeClr>
              </a:buClr>
              <a:buSzPct val="80000"/>
              <a:buFont typeface="Wingdings" panose="05000000000000000000" pitchFamily="2" charset="2"/>
              <a:buChar char="§"/>
              <a:defRPr sz="1600" kern="1200">
                <a:solidFill>
                  <a:schemeClr val="tx1"/>
                </a:solidFill>
                <a:latin typeface="Myriad Pro" panose="020B05030304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spcAft>
                <a:spcPts val="600"/>
              </a:spcAft>
              <a:buNone/>
            </a:pPr>
            <a:r>
              <a:rPr lang="en-US" spc="-30" dirty="0">
                <a:solidFill>
                  <a:schemeClr val="bg1"/>
                </a:solidFill>
                <a:latin typeface="+mn-lt"/>
              </a:rPr>
              <a:t>Pend Oreille County</a:t>
            </a:r>
          </a:p>
          <a:p>
            <a:pPr marL="0" indent="0">
              <a:lnSpc>
                <a:spcPct val="100000"/>
              </a:lnSpc>
              <a:spcBef>
                <a:spcPts val="600"/>
              </a:spcBef>
              <a:spcAft>
                <a:spcPts val="600"/>
              </a:spcAft>
              <a:buNone/>
            </a:pPr>
            <a:endParaRPr lang="en-US" spc="-30" dirty="0">
              <a:solidFill>
                <a:schemeClr val="bg1"/>
              </a:solidFill>
              <a:latin typeface="+mn-lt"/>
            </a:endParaRPr>
          </a:p>
        </p:txBody>
      </p:sp>
      <p:sp>
        <p:nvSpPr>
          <p:cNvPr id="14" name="Content Placeholder 1"/>
          <p:cNvSpPr txBox="1">
            <a:spLocks/>
          </p:cNvSpPr>
          <p:nvPr/>
        </p:nvSpPr>
        <p:spPr>
          <a:xfrm>
            <a:off x="333834" y="2554724"/>
            <a:ext cx="5838569" cy="2263915"/>
          </a:xfrm>
          <a:prstGeom prst="rect">
            <a:avLst/>
          </a:prstGeom>
        </p:spPr>
        <p:txBody>
          <a:bodyPr vert="horz">
            <a:noAutofit/>
          </a:bodyPr>
          <a:lstStyle/>
          <a:p>
            <a:pPr lvl="0" defTabSz="914400">
              <a:lnSpc>
                <a:spcPts val="2300"/>
              </a:lnSpc>
              <a:buClr>
                <a:schemeClr val="tx1">
                  <a:lumMod val="50000"/>
                  <a:lumOff val="50000"/>
                </a:schemeClr>
              </a:buClr>
              <a:buSzPct val="95000"/>
              <a:defRPr/>
            </a:pPr>
            <a:r>
              <a:rPr lang="en-US" dirty="0">
                <a:cs typeface="Arial" pitchFamily="34" charset="0"/>
              </a:rPr>
              <a:t>Brad White</a:t>
            </a:r>
          </a:p>
          <a:p>
            <a:pPr lvl="0" defTabSz="914400">
              <a:lnSpc>
                <a:spcPts val="2300"/>
              </a:lnSpc>
              <a:spcAft>
                <a:spcPts val="1200"/>
              </a:spcAft>
              <a:buClr>
                <a:schemeClr val="tx1">
                  <a:lumMod val="50000"/>
                  <a:lumOff val="50000"/>
                </a:schemeClr>
              </a:buClr>
              <a:buSzPct val="95000"/>
              <a:defRPr/>
            </a:pPr>
            <a:r>
              <a:rPr lang="en-US" i="1" dirty="0">
                <a:cs typeface="Arial" pitchFamily="34" charset="0"/>
              </a:rPr>
              <a:t>Audit Manager/Program Manager</a:t>
            </a:r>
          </a:p>
          <a:p>
            <a:pPr lvl="0" defTabSz="914400">
              <a:lnSpc>
                <a:spcPts val="2300"/>
              </a:lnSpc>
              <a:buClr>
                <a:schemeClr val="tx1">
                  <a:lumMod val="50000"/>
                  <a:lumOff val="50000"/>
                </a:schemeClr>
              </a:buClr>
              <a:buSzPct val="95000"/>
              <a:defRPr/>
            </a:pPr>
            <a:r>
              <a:rPr lang="en-US" dirty="0">
                <a:cs typeface="Arial" pitchFamily="34" charset="0"/>
              </a:rPr>
              <a:t>Alex Lycan</a:t>
            </a:r>
          </a:p>
          <a:p>
            <a:pPr lvl="0" defTabSz="914400">
              <a:lnSpc>
                <a:spcPts val="2300"/>
              </a:lnSpc>
              <a:spcAft>
                <a:spcPts val="1200"/>
              </a:spcAft>
              <a:buClr>
                <a:schemeClr val="tx1">
                  <a:lumMod val="50000"/>
                  <a:lumOff val="50000"/>
                </a:schemeClr>
              </a:buClr>
              <a:buSzPct val="95000"/>
              <a:defRPr/>
            </a:pPr>
            <a:r>
              <a:rPr lang="en-US" i="1" dirty="0">
                <a:cs typeface="Arial" pitchFamily="34" charset="0"/>
              </a:rPr>
              <a:t>Audit Supervisor</a:t>
            </a:r>
          </a:p>
          <a:p>
            <a:pPr lvl="0" defTabSz="914400">
              <a:lnSpc>
                <a:spcPts val="2300"/>
              </a:lnSpc>
              <a:buClr>
                <a:schemeClr val="tx1">
                  <a:lumMod val="50000"/>
                  <a:lumOff val="50000"/>
                </a:schemeClr>
              </a:buClr>
              <a:buSzPct val="95000"/>
              <a:defRPr/>
            </a:pPr>
            <a:r>
              <a:rPr lang="en-US" dirty="0">
                <a:cs typeface="Arial" pitchFamily="34" charset="0"/>
              </a:rPr>
              <a:t>Shelby Beedle</a:t>
            </a:r>
          </a:p>
          <a:p>
            <a:pPr lvl="0" defTabSz="914400">
              <a:lnSpc>
                <a:spcPts val="2300"/>
              </a:lnSpc>
              <a:spcAft>
                <a:spcPts val="1200"/>
              </a:spcAft>
              <a:buClr>
                <a:schemeClr val="tx1">
                  <a:lumMod val="50000"/>
                  <a:lumOff val="50000"/>
                </a:schemeClr>
              </a:buClr>
              <a:buSzPct val="95000"/>
              <a:defRPr/>
            </a:pPr>
            <a:r>
              <a:rPr lang="en-US" i="1" dirty="0">
                <a:cs typeface="Arial" pitchFamily="34" charset="0"/>
              </a:rPr>
              <a:t>Audit Lead</a:t>
            </a:r>
          </a:p>
        </p:txBody>
      </p:sp>
      <p:grpSp>
        <p:nvGrpSpPr>
          <p:cNvPr id="15" name="Group 14"/>
          <p:cNvGrpSpPr/>
          <p:nvPr/>
        </p:nvGrpSpPr>
        <p:grpSpPr>
          <a:xfrm>
            <a:off x="7594746" y="-12032"/>
            <a:ext cx="1131855" cy="2543276"/>
            <a:chOff x="7594744" y="0"/>
            <a:chExt cx="1131855" cy="2543276"/>
          </a:xfrm>
        </p:grpSpPr>
        <p:sp>
          <p:nvSpPr>
            <p:cNvPr id="16" name="Rectangle 2"/>
            <p:cNvSpPr/>
            <p:nvPr userDrawn="1"/>
          </p:nvSpPr>
          <p:spPr>
            <a:xfrm>
              <a:off x="7594744" y="0"/>
              <a:ext cx="1131855" cy="2543276"/>
            </a:xfrm>
            <a:custGeom>
              <a:avLst/>
              <a:gdLst>
                <a:gd name="connsiteX0" fmla="*/ 0 w 1131855"/>
                <a:gd name="connsiteY0" fmla="*/ 0 h 1681018"/>
                <a:gd name="connsiteX1" fmla="*/ 1131855 w 1131855"/>
                <a:gd name="connsiteY1" fmla="*/ 0 h 1681018"/>
                <a:gd name="connsiteX2" fmla="*/ 1131855 w 1131855"/>
                <a:gd name="connsiteY2" fmla="*/ 1681018 h 1681018"/>
                <a:gd name="connsiteX3" fmla="*/ 0 w 1131855"/>
                <a:gd name="connsiteY3" fmla="*/ 1681018 h 1681018"/>
                <a:gd name="connsiteX4" fmla="*/ 0 w 1131855"/>
                <a:gd name="connsiteY4" fmla="*/ 0 h 1681018"/>
                <a:gd name="connsiteX0" fmla="*/ 0 w 1131855"/>
                <a:gd name="connsiteY0" fmla="*/ 0 h 1682025"/>
                <a:gd name="connsiteX1" fmla="*/ 1131855 w 1131855"/>
                <a:gd name="connsiteY1" fmla="*/ 0 h 1682025"/>
                <a:gd name="connsiteX2" fmla="*/ 1131855 w 1131855"/>
                <a:gd name="connsiteY2" fmla="*/ 1681018 h 1682025"/>
                <a:gd name="connsiteX3" fmla="*/ 587185 w 1131855"/>
                <a:gd name="connsiteY3" fmla="*/ 1682025 h 1682025"/>
                <a:gd name="connsiteX4" fmla="*/ 0 w 1131855"/>
                <a:gd name="connsiteY4" fmla="*/ 1681018 h 1682025"/>
                <a:gd name="connsiteX5" fmla="*/ 0 w 1131855"/>
                <a:gd name="connsiteY5" fmla="*/ 0 h 1682025"/>
                <a:gd name="connsiteX0" fmla="*/ 0 w 1131855"/>
                <a:gd name="connsiteY0" fmla="*/ 0 h 1681018"/>
                <a:gd name="connsiteX1" fmla="*/ 1131855 w 1131855"/>
                <a:gd name="connsiteY1" fmla="*/ 0 h 1681018"/>
                <a:gd name="connsiteX2" fmla="*/ 1131855 w 1131855"/>
                <a:gd name="connsiteY2" fmla="*/ 1681018 h 1681018"/>
                <a:gd name="connsiteX3" fmla="*/ 587185 w 1131855"/>
                <a:gd name="connsiteY3" fmla="*/ 1500011 h 1681018"/>
                <a:gd name="connsiteX4" fmla="*/ 0 w 1131855"/>
                <a:gd name="connsiteY4" fmla="*/ 1681018 h 1681018"/>
                <a:gd name="connsiteX5" fmla="*/ 0 w 1131855"/>
                <a:gd name="connsiteY5" fmla="*/ 0 h 1681018"/>
                <a:gd name="connsiteX0" fmla="*/ 0 w 1131855"/>
                <a:gd name="connsiteY0" fmla="*/ 0 h 1681018"/>
                <a:gd name="connsiteX1" fmla="*/ 1131855 w 1131855"/>
                <a:gd name="connsiteY1" fmla="*/ 0 h 1681018"/>
                <a:gd name="connsiteX2" fmla="*/ 1131855 w 1131855"/>
                <a:gd name="connsiteY2" fmla="*/ 1681018 h 1681018"/>
                <a:gd name="connsiteX3" fmla="*/ 584206 w 1131855"/>
                <a:gd name="connsiteY3" fmla="*/ 1559072 h 1681018"/>
                <a:gd name="connsiteX4" fmla="*/ 0 w 1131855"/>
                <a:gd name="connsiteY4" fmla="*/ 1681018 h 1681018"/>
                <a:gd name="connsiteX5" fmla="*/ 0 w 1131855"/>
                <a:gd name="connsiteY5" fmla="*/ 0 h 168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1855" h="1681018">
                  <a:moveTo>
                    <a:pt x="0" y="0"/>
                  </a:moveTo>
                  <a:lnTo>
                    <a:pt x="1131855" y="0"/>
                  </a:lnTo>
                  <a:lnTo>
                    <a:pt x="1131855" y="1681018"/>
                  </a:lnTo>
                  <a:lnTo>
                    <a:pt x="584206" y="1559072"/>
                  </a:lnTo>
                  <a:lnTo>
                    <a:pt x="0" y="1681018"/>
                  </a:lnTo>
                  <a:lnTo>
                    <a:pt x="0" y="0"/>
                  </a:lnTo>
                  <a:close/>
                </a:path>
              </a:pathLst>
            </a:custGeom>
            <a:solidFill>
              <a:srgbClr val="1783B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p:cNvGrpSpPr/>
            <p:nvPr userDrawn="1"/>
          </p:nvGrpSpPr>
          <p:grpSpPr>
            <a:xfrm>
              <a:off x="7636592" y="437160"/>
              <a:ext cx="1048719" cy="1802676"/>
              <a:chOff x="7636592" y="437160"/>
              <a:chExt cx="1048719" cy="1802676"/>
            </a:xfrm>
          </p:grpSpPr>
          <p:pic>
            <p:nvPicPr>
              <p:cNvPr id="18" name="Pictur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30836" y="437160"/>
                <a:ext cx="856038" cy="856039"/>
              </a:xfrm>
              <a:prstGeom prst="rect">
                <a:avLst/>
              </a:prstGeom>
            </p:spPr>
          </p:pic>
          <p:pic>
            <p:nvPicPr>
              <p:cNvPr id="19" name="Picture 18"/>
              <p:cNvPicPr>
                <a:picLocks noChangeAspect="1"/>
              </p:cNvPicPr>
              <p:nvPr userDrawn="1"/>
            </p:nvPicPr>
            <p:blipFill rotWithShape="1">
              <a:blip r:embed="rId5" cstate="print">
                <a:extLst>
                  <a:ext uri="{28A0092B-C50C-407E-A947-70E740481C1C}">
                    <a14:useLocalDpi xmlns:a14="http://schemas.microsoft.com/office/drawing/2010/main" val="0"/>
                  </a:ext>
                </a:extLst>
              </a:blip>
              <a:srcRect l="27126" t="48690" r="26786"/>
              <a:stretch/>
            </p:blipFill>
            <p:spPr>
              <a:xfrm>
                <a:off x="7636592" y="1364156"/>
                <a:ext cx="1048719" cy="875680"/>
              </a:xfrm>
              <a:prstGeom prst="rect">
                <a:avLst/>
              </a:prstGeom>
            </p:spPr>
          </p:pic>
        </p:grpSp>
      </p:grpSp>
      <p:sp>
        <p:nvSpPr>
          <p:cNvPr id="4" name="TextBox 3"/>
          <p:cNvSpPr txBox="1"/>
          <p:nvPr/>
        </p:nvSpPr>
        <p:spPr>
          <a:xfrm>
            <a:off x="167247" y="5681518"/>
            <a:ext cx="2272334" cy="387286"/>
          </a:xfrm>
          <a:prstGeom prst="rect">
            <a:avLst/>
          </a:prstGeom>
          <a:noFill/>
        </p:spPr>
        <p:txBody>
          <a:bodyPr wrap="square" rtlCol="0">
            <a:spAutoFit/>
          </a:bodyPr>
          <a:lstStyle/>
          <a:p>
            <a:pPr>
              <a:lnSpc>
                <a:spcPts val="2300"/>
              </a:lnSpc>
              <a:buClr>
                <a:schemeClr val="tx1">
                  <a:lumMod val="50000"/>
                  <a:lumOff val="50000"/>
                </a:schemeClr>
              </a:buClr>
              <a:buSzPct val="95000"/>
              <a:defRPr/>
            </a:pPr>
            <a:r>
              <a:rPr lang="en-US" altLang="en-US" spc="-20" dirty="0"/>
              <a:t>December 3, 2024</a:t>
            </a:r>
            <a:endParaRPr lang="en-US" altLang="en-US" spc="-170" dirty="0"/>
          </a:p>
        </p:txBody>
      </p:sp>
      <p:sp>
        <p:nvSpPr>
          <p:cNvPr id="5" name="Slide Number Placeholder 4"/>
          <p:cNvSpPr>
            <a:spLocks noGrp="1"/>
          </p:cNvSpPr>
          <p:nvPr>
            <p:ph type="sldNum" sz="quarter" idx="12"/>
          </p:nvPr>
        </p:nvSpPr>
        <p:spPr>
          <a:xfrm>
            <a:off x="6988036" y="6451921"/>
            <a:ext cx="2057400" cy="365125"/>
          </a:xfrm>
        </p:spPr>
        <p:txBody>
          <a:bodyPr/>
          <a:lstStyle/>
          <a:p>
            <a:fld id="{3A709EA2-13F3-49AE-95C6-3AE2758AB3C6}" type="slidenum">
              <a:rPr lang="en-US" smtClean="0"/>
              <a:t>1</a:t>
            </a:fld>
            <a:endParaRPr lang="en-US" dirty="0"/>
          </a:p>
        </p:txBody>
      </p:sp>
      <p:pic>
        <p:nvPicPr>
          <p:cNvPr id="7" name="Picture 6">
            <a:extLst>
              <a:ext uri="{FF2B5EF4-FFF2-40B4-BE49-F238E27FC236}">
                <a16:creationId xmlns:a16="http://schemas.microsoft.com/office/drawing/2014/main" id="{EBB0B37A-7FA6-CB66-4FBF-43771F4B2518}"/>
              </a:ext>
            </a:extLst>
          </p:cNvPr>
          <p:cNvPicPr>
            <a:picLocks noChangeAspect="1"/>
          </p:cNvPicPr>
          <p:nvPr/>
        </p:nvPicPr>
        <p:blipFill>
          <a:blip r:embed="rId6"/>
          <a:stretch>
            <a:fillRect/>
          </a:stretch>
        </p:blipFill>
        <p:spPr>
          <a:xfrm>
            <a:off x="3754419" y="2856108"/>
            <a:ext cx="4405885" cy="306282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90002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793" y="-17945"/>
            <a:ext cx="9144793" cy="6858594"/>
          </a:xfrm>
          <a:prstGeom prst="rect">
            <a:avLst/>
          </a:prstGeom>
        </p:spPr>
      </p:pic>
      <p:sp>
        <p:nvSpPr>
          <p:cNvPr id="14" name="Rectangle 13"/>
          <p:cNvSpPr/>
          <p:nvPr/>
        </p:nvSpPr>
        <p:spPr>
          <a:xfrm>
            <a:off x="29627" y="-17945"/>
            <a:ext cx="7088867" cy="6857998"/>
          </a:xfrm>
          <a:prstGeom prst="rect">
            <a:avLst/>
          </a:pr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endParaRPr>
          </a:p>
        </p:txBody>
      </p:sp>
      <p:sp>
        <p:nvSpPr>
          <p:cNvPr id="7" name="Slide Number Placeholder 5"/>
          <p:cNvSpPr>
            <a:spLocks noGrp="1"/>
          </p:cNvSpPr>
          <p:nvPr>
            <p:ph type="sldNum" sz="quarter" idx="4294967295"/>
          </p:nvPr>
        </p:nvSpPr>
        <p:spPr>
          <a:xfrm>
            <a:off x="8400515" y="6356351"/>
            <a:ext cx="525032" cy="365125"/>
          </a:xfrm>
          <a:prstGeom prst="rect">
            <a:avLst/>
          </a:prstGeom>
        </p:spPr>
        <p:txBody>
          <a:bodyPr vert="horz" lIns="91440" tIns="45720" rIns="91440" bIns="45720" rtlCol="0" anchor="ctr"/>
          <a:lstStyle>
            <a:lvl1pPr algn="r">
              <a:defRPr sz="1000">
                <a:solidFill>
                  <a:schemeClr val="bg1">
                    <a:lumMod val="65000"/>
                  </a:schemeClr>
                </a:solidFill>
                <a:latin typeface="+mn-lt"/>
              </a:defRPr>
            </a:lvl1pPr>
          </a:lstStyle>
          <a:p>
            <a:fld id="{FEFE4845-57A5-40EB-84A4-0DF613406E24}" type="slidenum">
              <a:rPr lang="en-US" smtClean="0"/>
              <a:pPr/>
              <a:t>10</a:t>
            </a:fld>
            <a:endParaRPr lang="en-US" dirty="0"/>
          </a:p>
        </p:txBody>
      </p:sp>
      <p:grpSp>
        <p:nvGrpSpPr>
          <p:cNvPr id="10" name="Group 9"/>
          <p:cNvGrpSpPr/>
          <p:nvPr/>
        </p:nvGrpSpPr>
        <p:grpSpPr>
          <a:xfrm>
            <a:off x="7594744" y="-17945"/>
            <a:ext cx="1131855" cy="1681018"/>
            <a:chOff x="7594744" y="-17945"/>
            <a:chExt cx="1131855" cy="1681018"/>
          </a:xfrm>
        </p:grpSpPr>
        <p:sp>
          <p:nvSpPr>
            <p:cNvPr id="11" name="Rectangle 2"/>
            <p:cNvSpPr/>
            <p:nvPr userDrawn="1"/>
          </p:nvSpPr>
          <p:spPr>
            <a:xfrm>
              <a:off x="7594744" y="-17945"/>
              <a:ext cx="1131855" cy="1681018"/>
            </a:xfrm>
            <a:custGeom>
              <a:avLst/>
              <a:gdLst>
                <a:gd name="connsiteX0" fmla="*/ 0 w 1131855"/>
                <a:gd name="connsiteY0" fmla="*/ 0 h 1681018"/>
                <a:gd name="connsiteX1" fmla="*/ 1131855 w 1131855"/>
                <a:gd name="connsiteY1" fmla="*/ 0 h 1681018"/>
                <a:gd name="connsiteX2" fmla="*/ 1131855 w 1131855"/>
                <a:gd name="connsiteY2" fmla="*/ 1681018 h 1681018"/>
                <a:gd name="connsiteX3" fmla="*/ 0 w 1131855"/>
                <a:gd name="connsiteY3" fmla="*/ 1681018 h 1681018"/>
                <a:gd name="connsiteX4" fmla="*/ 0 w 1131855"/>
                <a:gd name="connsiteY4" fmla="*/ 0 h 1681018"/>
                <a:gd name="connsiteX0" fmla="*/ 0 w 1131855"/>
                <a:gd name="connsiteY0" fmla="*/ 0 h 1682025"/>
                <a:gd name="connsiteX1" fmla="*/ 1131855 w 1131855"/>
                <a:gd name="connsiteY1" fmla="*/ 0 h 1682025"/>
                <a:gd name="connsiteX2" fmla="*/ 1131855 w 1131855"/>
                <a:gd name="connsiteY2" fmla="*/ 1681018 h 1682025"/>
                <a:gd name="connsiteX3" fmla="*/ 587185 w 1131855"/>
                <a:gd name="connsiteY3" fmla="*/ 1682025 h 1682025"/>
                <a:gd name="connsiteX4" fmla="*/ 0 w 1131855"/>
                <a:gd name="connsiteY4" fmla="*/ 1681018 h 1682025"/>
                <a:gd name="connsiteX5" fmla="*/ 0 w 1131855"/>
                <a:gd name="connsiteY5" fmla="*/ 0 h 1682025"/>
                <a:gd name="connsiteX0" fmla="*/ 0 w 1131855"/>
                <a:gd name="connsiteY0" fmla="*/ 0 h 1681018"/>
                <a:gd name="connsiteX1" fmla="*/ 1131855 w 1131855"/>
                <a:gd name="connsiteY1" fmla="*/ 0 h 1681018"/>
                <a:gd name="connsiteX2" fmla="*/ 1131855 w 1131855"/>
                <a:gd name="connsiteY2" fmla="*/ 1681018 h 1681018"/>
                <a:gd name="connsiteX3" fmla="*/ 587185 w 1131855"/>
                <a:gd name="connsiteY3" fmla="*/ 1500011 h 1681018"/>
                <a:gd name="connsiteX4" fmla="*/ 0 w 1131855"/>
                <a:gd name="connsiteY4" fmla="*/ 1681018 h 1681018"/>
                <a:gd name="connsiteX5" fmla="*/ 0 w 1131855"/>
                <a:gd name="connsiteY5" fmla="*/ 0 h 168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1855" h="1681018">
                  <a:moveTo>
                    <a:pt x="0" y="0"/>
                  </a:moveTo>
                  <a:lnTo>
                    <a:pt x="1131855" y="0"/>
                  </a:lnTo>
                  <a:lnTo>
                    <a:pt x="1131855" y="1681018"/>
                  </a:lnTo>
                  <a:lnTo>
                    <a:pt x="587185" y="1500011"/>
                  </a:lnTo>
                  <a:lnTo>
                    <a:pt x="0" y="1681018"/>
                  </a:lnTo>
                  <a:lnTo>
                    <a:pt x="0" y="0"/>
                  </a:lnTo>
                  <a:close/>
                </a:path>
              </a:pathLst>
            </a:custGeom>
            <a:solidFill>
              <a:srgbClr val="1783B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30836" y="428451"/>
              <a:ext cx="856038" cy="856039"/>
            </a:xfrm>
            <a:prstGeom prst="rect">
              <a:avLst/>
            </a:prstGeom>
          </p:spPr>
        </p:pic>
      </p:grpSp>
      <p:sp>
        <p:nvSpPr>
          <p:cNvPr id="2" name="TextBox 1"/>
          <p:cNvSpPr txBox="1"/>
          <p:nvPr/>
        </p:nvSpPr>
        <p:spPr>
          <a:xfrm>
            <a:off x="320842" y="428451"/>
            <a:ext cx="5217809" cy="1446550"/>
          </a:xfrm>
          <a:prstGeom prst="rect">
            <a:avLst/>
          </a:prstGeom>
          <a:noFill/>
        </p:spPr>
        <p:txBody>
          <a:bodyPr wrap="square" rtlCol="0">
            <a:spAutoFit/>
          </a:bodyPr>
          <a:lstStyle/>
          <a:p>
            <a:r>
              <a:rPr lang="en-US" sz="8800" dirty="0">
                <a:latin typeface="+mj-lt"/>
              </a:rPr>
              <a:t>Questions?</a:t>
            </a:r>
          </a:p>
        </p:txBody>
      </p:sp>
      <p:sp>
        <p:nvSpPr>
          <p:cNvPr id="9" name="Content Placeholder 2"/>
          <p:cNvSpPr txBox="1">
            <a:spLocks/>
          </p:cNvSpPr>
          <p:nvPr/>
        </p:nvSpPr>
        <p:spPr>
          <a:xfrm>
            <a:off x="283000" y="4894093"/>
            <a:ext cx="4748463" cy="146225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spcAft>
                <a:spcPts val="1200"/>
              </a:spcAft>
              <a:buClr>
                <a:schemeClr val="tx1">
                  <a:lumMod val="50000"/>
                  <a:lumOff val="50000"/>
                </a:schemeClr>
              </a:buClr>
              <a:buSzPct val="85000"/>
              <a:buFont typeface="Arial" panose="020B0604020202020204" pitchFamily="34" charset="0"/>
              <a:buChar char="•"/>
              <a:defRPr sz="2000" kern="1200">
                <a:solidFill>
                  <a:schemeClr val="tx1"/>
                </a:solidFill>
                <a:latin typeface="Gill Sans MT" panose="020B0502020104020203" pitchFamily="34" charset="0"/>
                <a:ea typeface="+mn-ea"/>
                <a:cs typeface="+mn-cs"/>
              </a:defRPr>
            </a:lvl1pPr>
            <a:lvl2pPr marL="461963" indent="-231775" algn="l" defTabSz="914400" rtl="0" eaLnBrk="1" latinLnBrk="0" hangingPunct="1">
              <a:lnSpc>
                <a:spcPct val="90000"/>
              </a:lnSpc>
              <a:spcBef>
                <a:spcPts val="500"/>
              </a:spcBef>
              <a:spcAft>
                <a:spcPts val="1200"/>
              </a:spcAft>
              <a:buClr>
                <a:schemeClr val="tx1">
                  <a:lumMod val="50000"/>
                  <a:lumOff val="50000"/>
                </a:schemeClr>
              </a:buClr>
              <a:buSzPct val="85000"/>
              <a:buFont typeface="Wingdings" panose="05000000000000000000" pitchFamily="2" charset="2"/>
              <a:buChar char="ü"/>
              <a:defRPr sz="2000" kern="1200">
                <a:solidFill>
                  <a:schemeClr val="tx1"/>
                </a:solidFill>
                <a:latin typeface="Gill Sans MT" panose="020B0502020104020203" pitchFamily="34" charset="0"/>
                <a:ea typeface="+mn-ea"/>
                <a:cs typeface="+mn-cs"/>
              </a:defRPr>
            </a:lvl2pPr>
            <a:lvl3pPr marL="684213" indent="-222250" algn="l" defTabSz="914400" rtl="0" eaLnBrk="1" latinLnBrk="0" hangingPunct="1">
              <a:lnSpc>
                <a:spcPct val="90000"/>
              </a:lnSpc>
              <a:spcBef>
                <a:spcPts val="500"/>
              </a:spcBef>
              <a:spcAft>
                <a:spcPts val="1200"/>
              </a:spcAft>
              <a:buClr>
                <a:schemeClr val="tx1">
                  <a:lumMod val="50000"/>
                  <a:lumOff val="50000"/>
                </a:schemeClr>
              </a:buClr>
              <a:buSzPct val="75000"/>
              <a:buFont typeface="Courier New" panose="02070309020205020404" pitchFamily="49" charset="0"/>
              <a:buChar char="o"/>
              <a:defRPr sz="1800" kern="1200">
                <a:solidFill>
                  <a:schemeClr val="tx1"/>
                </a:solidFill>
                <a:latin typeface="Gill Sans MT" panose="020B0502020104020203" pitchFamily="34" charset="0"/>
                <a:ea typeface="+mn-ea"/>
                <a:cs typeface="+mn-cs"/>
              </a:defRPr>
            </a:lvl3pPr>
            <a:lvl4pPr marL="914400" indent="-230188" algn="l" defTabSz="914400" rtl="0" eaLnBrk="1" latinLnBrk="0" hangingPunct="1">
              <a:lnSpc>
                <a:spcPct val="90000"/>
              </a:lnSpc>
              <a:spcBef>
                <a:spcPts val="500"/>
              </a:spcBef>
              <a:spcAft>
                <a:spcPts val="1200"/>
              </a:spcAft>
              <a:buClr>
                <a:schemeClr val="tx1">
                  <a:lumMod val="50000"/>
                  <a:lumOff val="50000"/>
                </a:schemeClr>
              </a:buClr>
              <a:buSzPct val="75000"/>
              <a:buFont typeface="Wingdings" panose="05000000000000000000" pitchFamily="2" charset="2"/>
              <a:buChar char="Ø"/>
              <a:defRPr sz="1800" kern="1200">
                <a:solidFill>
                  <a:schemeClr val="tx1"/>
                </a:solidFill>
                <a:latin typeface="Gill Sans MT" panose="020B0502020104020203" pitchFamily="34" charset="0"/>
                <a:ea typeface="+mn-ea"/>
                <a:cs typeface="+mn-cs"/>
              </a:defRPr>
            </a:lvl4pPr>
            <a:lvl5pPr marL="1144588" indent="-230188" algn="l" defTabSz="914400" rtl="0" eaLnBrk="1" latinLnBrk="0" hangingPunct="1">
              <a:lnSpc>
                <a:spcPct val="90000"/>
              </a:lnSpc>
              <a:spcBef>
                <a:spcPts val="500"/>
              </a:spcBef>
              <a:spcAft>
                <a:spcPts val="1200"/>
              </a:spcAft>
              <a:buClr>
                <a:schemeClr val="tx1">
                  <a:lumMod val="50000"/>
                  <a:lumOff val="50000"/>
                </a:schemeClr>
              </a:buClr>
              <a:buSzPct val="80000"/>
              <a:buFont typeface="Wingdings" panose="05000000000000000000" pitchFamily="2" charset="2"/>
              <a:buChar char="§"/>
              <a:defRPr sz="1600" kern="1200">
                <a:solidFill>
                  <a:schemeClr val="tx1"/>
                </a:solidFill>
                <a:latin typeface="Gill Sans MT" panose="020B05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spcBef>
                <a:spcPts val="0"/>
              </a:spcBef>
              <a:spcAft>
                <a:spcPts val="1500"/>
              </a:spcAft>
              <a:buClr>
                <a:prstClr val="black">
                  <a:lumMod val="50000"/>
                  <a:lumOff val="50000"/>
                </a:prstClr>
              </a:buClr>
              <a:buFont typeface="Wingdings" panose="05000000000000000000" pitchFamily="2" charset="2"/>
              <a:buNone/>
            </a:pPr>
            <a:r>
              <a:rPr lang="en-US" dirty="0">
                <a:latin typeface="Calibri" panose="020F0502020204030204"/>
              </a:rPr>
              <a:t>Contact Brad White, CPA, Program Manager, </a:t>
            </a:r>
          </a:p>
          <a:p>
            <a:pPr marL="0" lvl="1" indent="0">
              <a:spcBef>
                <a:spcPts val="0"/>
              </a:spcBef>
              <a:spcAft>
                <a:spcPts val="1500"/>
              </a:spcAft>
              <a:buClr>
                <a:prstClr val="black">
                  <a:lumMod val="50000"/>
                  <a:lumOff val="50000"/>
                </a:prstClr>
              </a:buClr>
              <a:buFont typeface="Wingdings" panose="05000000000000000000" pitchFamily="2" charset="2"/>
              <a:buNone/>
            </a:pPr>
            <a:r>
              <a:rPr lang="en-US" dirty="0">
                <a:solidFill>
                  <a:srgbClr val="834B7E"/>
                </a:solidFill>
                <a:latin typeface="Calibri" panose="020F0502020204030204"/>
                <a:hlinkClick r:id="rId5"/>
              </a:rPr>
              <a:t>Bradley.D.White@sao.wa.gov</a:t>
            </a:r>
            <a:r>
              <a:rPr lang="en-US" dirty="0">
                <a:solidFill>
                  <a:srgbClr val="834B7E"/>
                </a:solidFill>
                <a:latin typeface="Calibri" panose="020F0502020204030204"/>
              </a:rPr>
              <a:t> </a:t>
            </a:r>
            <a:endParaRPr lang="en-US" dirty="0">
              <a:solidFill>
                <a:prstClr val="black"/>
              </a:solidFill>
              <a:latin typeface="Calibri" panose="020F0502020204030204"/>
            </a:endParaRPr>
          </a:p>
          <a:p>
            <a:pPr marL="0" lvl="1" indent="0">
              <a:spcBef>
                <a:spcPts val="0"/>
              </a:spcBef>
              <a:spcAft>
                <a:spcPts val="1500"/>
              </a:spcAft>
              <a:buClr>
                <a:prstClr val="black">
                  <a:lumMod val="50000"/>
                  <a:lumOff val="50000"/>
                </a:prstClr>
              </a:buClr>
              <a:buFont typeface="Wingdings" panose="05000000000000000000" pitchFamily="2" charset="2"/>
              <a:buNone/>
            </a:pPr>
            <a:r>
              <a:rPr lang="en-US" dirty="0">
                <a:latin typeface="Calibri" panose="020F0502020204030204"/>
              </a:rPr>
              <a:t>(509) 919-0240</a:t>
            </a:r>
          </a:p>
        </p:txBody>
      </p:sp>
      <p:pic>
        <p:nvPicPr>
          <p:cNvPr id="4" name="Picture 3"/>
          <p:cNvPicPr>
            <a:picLocks noChangeAspect="1"/>
          </p:cNvPicPr>
          <p:nvPr/>
        </p:nvPicPr>
        <p:blipFill>
          <a:blip r:embed="rId6"/>
          <a:stretch>
            <a:fillRect/>
          </a:stretch>
        </p:blipFill>
        <p:spPr>
          <a:xfrm>
            <a:off x="1576957" y="1875001"/>
            <a:ext cx="2705578" cy="2705578"/>
          </a:xfrm>
          <a:prstGeom prst="rect">
            <a:avLst/>
          </a:prstGeom>
        </p:spPr>
      </p:pic>
      <p:sp>
        <p:nvSpPr>
          <p:cNvPr id="13" name="Slide Number Placeholder 1"/>
          <p:cNvSpPr>
            <a:spLocks noGrp="1"/>
          </p:cNvSpPr>
          <p:nvPr>
            <p:ph type="sldNum" sz="quarter" idx="12"/>
          </p:nvPr>
        </p:nvSpPr>
        <p:spPr>
          <a:xfrm>
            <a:off x="6457950" y="6356351"/>
            <a:ext cx="2057400" cy="365125"/>
          </a:xfrm>
        </p:spPr>
        <p:txBody>
          <a:bodyPr/>
          <a:lstStyle/>
          <a:p>
            <a:fld id="{FADAC90A-F407-4469-8C6B-25752938479A}" type="slidenum">
              <a:rPr lang="en-US" smtClean="0"/>
              <a:pPr/>
              <a:t>10</a:t>
            </a:fld>
            <a:endParaRPr lang="en-US" dirty="0"/>
          </a:p>
        </p:txBody>
      </p:sp>
      <p:sp>
        <p:nvSpPr>
          <p:cNvPr id="15" name="Slide Number Placeholder 1"/>
          <p:cNvSpPr txBox="1">
            <a:spLocks/>
          </p:cNvSpPr>
          <p:nvPr/>
        </p:nvSpPr>
        <p:spPr>
          <a:xfrm>
            <a:off x="6610350" y="65087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ADAC90A-F407-4469-8C6B-25752938479A}" type="slidenum">
              <a:rPr lang="en-US" smtClean="0"/>
              <a:pPr/>
              <a:t>10</a:t>
            </a:fld>
            <a:endParaRPr lang="en-US" dirty="0"/>
          </a:p>
        </p:txBody>
      </p:sp>
    </p:spTree>
    <p:extLst>
      <p:ext uri="{BB962C8B-B14F-4D97-AF65-F5344CB8AC3E}">
        <p14:creationId xmlns:p14="http://schemas.microsoft.com/office/powerpoint/2010/main" val="27292741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Content Placeholder 1"/>
          <p:cNvPicPr>
            <a:picLocks noChangeAspect="1"/>
          </p:cNvPicPr>
          <p:nvPr/>
        </p:nvPicPr>
        <p:blipFill rotWithShape="1">
          <a:blip r:embed="rId3" cstate="hqprint">
            <a:extLst>
              <a:ext uri="{28A0092B-C50C-407E-A947-70E740481C1C}">
                <a14:useLocalDpi xmlns:a14="http://schemas.microsoft.com/office/drawing/2010/main" val="0"/>
              </a:ext>
            </a:extLst>
          </a:blip>
          <a:srcRect l="-64158" r="64158"/>
          <a:stretch/>
        </p:blipFill>
        <p:spPr>
          <a:xfrm>
            <a:off x="960120" y="0"/>
            <a:ext cx="8286750" cy="6858000"/>
          </a:xfrm>
          <a:prstGeom prst="rect">
            <a:avLst/>
          </a:prstGeom>
        </p:spPr>
      </p:pic>
      <p:sp>
        <p:nvSpPr>
          <p:cNvPr id="12" name="Rectangle 11"/>
          <p:cNvSpPr/>
          <p:nvPr/>
        </p:nvSpPr>
        <p:spPr>
          <a:xfrm>
            <a:off x="-5216" y="17947"/>
            <a:ext cx="6951703" cy="6857998"/>
          </a:xfrm>
          <a:prstGeom prst="rect">
            <a:avLst/>
          </a:pr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endParaRPr>
          </a:p>
        </p:txBody>
      </p:sp>
      <p:sp>
        <p:nvSpPr>
          <p:cNvPr id="14" name="Title 13"/>
          <p:cNvSpPr>
            <a:spLocks noGrp="1"/>
          </p:cNvSpPr>
          <p:nvPr>
            <p:ph type="title"/>
          </p:nvPr>
        </p:nvSpPr>
        <p:spPr>
          <a:xfrm>
            <a:off x="628649" y="320302"/>
            <a:ext cx="6460214" cy="855870"/>
          </a:xfrm>
        </p:spPr>
        <p:txBody>
          <a:bodyPr>
            <a:noAutofit/>
          </a:bodyPr>
          <a:lstStyle/>
          <a:p>
            <a:r>
              <a:rPr lang="en-US" dirty="0"/>
              <a:t>Accountability Audit Results</a:t>
            </a:r>
          </a:p>
        </p:txBody>
      </p:sp>
      <p:grpSp>
        <p:nvGrpSpPr>
          <p:cNvPr id="9" name="Group 8"/>
          <p:cNvGrpSpPr/>
          <p:nvPr/>
        </p:nvGrpSpPr>
        <p:grpSpPr>
          <a:xfrm>
            <a:off x="7594744" y="-17945"/>
            <a:ext cx="1131855" cy="1681018"/>
            <a:chOff x="7594744" y="-17945"/>
            <a:chExt cx="1131855" cy="1681018"/>
          </a:xfrm>
        </p:grpSpPr>
        <p:sp>
          <p:nvSpPr>
            <p:cNvPr id="10" name="Rectangle 2"/>
            <p:cNvSpPr/>
            <p:nvPr userDrawn="1"/>
          </p:nvSpPr>
          <p:spPr>
            <a:xfrm>
              <a:off x="7594744" y="-17945"/>
              <a:ext cx="1131855" cy="1681018"/>
            </a:xfrm>
            <a:custGeom>
              <a:avLst/>
              <a:gdLst>
                <a:gd name="connsiteX0" fmla="*/ 0 w 1131855"/>
                <a:gd name="connsiteY0" fmla="*/ 0 h 1681018"/>
                <a:gd name="connsiteX1" fmla="*/ 1131855 w 1131855"/>
                <a:gd name="connsiteY1" fmla="*/ 0 h 1681018"/>
                <a:gd name="connsiteX2" fmla="*/ 1131855 w 1131855"/>
                <a:gd name="connsiteY2" fmla="*/ 1681018 h 1681018"/>
                <a:gd name="connsiteX3" fmla="*/ 0 w 1131855"/>
                <a:gd name="connsiteY3" fmla="*/ 1681018 h 1681018"/>
                <a:gd name="connsiteX4" fmla="*/ 0 w 1131855"/>
                <a:gd name="connsiteY4" fmla="*/ 0 h 1681018"/>
                <a:gd name="connsiteX0" fmla="*/ 0 w 1131855"/>
                <a:gd name="connsiteY0" fmla="*/ 0 h 1682025"/>
                <a:gd name="connsiteX1" fmla="*/ 1131855 w 1131855"/>
                <a:gd name="connsiteY1" fmla="*/ 0 h 1682025"/>
                <a:gd name="connsiteX2" fmla="*/ 1131855 w 1131855"/>
                <a:gd name="connsiteY2" fmla="*/ 1681018 h 1682025"/>
                <a:gd name="connsiteX3" fmla="*/ 587185 w 1131855"/>
                <a:gd name="connsiteY3" fmla="*/ 1682025 h 1682025"/>
                <a:gd name="connsiteX4" fmla="*/ 0 w 1131855"/>
                <a:gd name="connsiteY4" fmla="*/ 1681018 h 1682025"/>
                <a:gd name="connsiteX5" fmla="*/ 0 w 1131855"/>
                <a:gd name="connsiteY5" fmla="*/ 0 h 1682025"/>
                <a:gd name="connsiteX0" fmla="*/ 0 w 1131855"/>
                <a:gd name="connsiteY0" fmla="*/ 0 h 1681018"/>
                <a:gd name="connsiteX1" fmla="*/ 1131855 w 1131855"/>
                <a:gd name="connsiteY1" fmla="*/ 0 h 1681018"/>
                <a:gd name="connsiteX2" fmla="*/ 1131855 w 1131855"/>
                <a:gd name="connsiteY2" fmla="*/ 1681018 h 1681018"/>
                <a:gd name="connsiteX3" fmla="*/ 587185 w 1131855"/>
                <a:gd name="connsiteY3" fmla="*/ 1500011 h 1681018"/>
                <a:gd name="connsiteX4" fmla="*/ 0 w 1131855"/>
                <a:gd name="connsiteY4" fmla="*/ 1681018 h 1681018"/>
                <a:gd name="connsiteX5" fmla="*/ 0 w 1131855"/>
                <a:gd name="connsiteY5" fmla="*/ 0 h 168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1855" h="1681018">
                  <a:moveTo>
                    <a:pt x="0" y="0"/>
                  </a:moveTo>
                  <a:lnTo>
                    <a:pt x="1131855" y="0"/>
                  </a:lnTo>
                  <a:lnTo>
                    <a:pt x="1131855" y="1681018"/>
                  </a:lnTo>
                  <a:lnTo>
                    <a:pt x="587185" y="1500011"/>
                  </a:lnTo>
                  <a:lnTo>
                    <a:pt x="0" y="1681018"/>
                  </a:lnTo>
                  <a:lnTo>
                    <a:pt x="0" y="0"/>
                  </a:lnTo>
                  <a:close/>
                </a:path>
              </a:pathLst>
            </a:custGeom>
            <a:solidFill>
              <a:srgbClr val="1783B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30836" y="428451"/>
              <a:ext cx="856038" cy="856039"/>
            </a:xfrm>
            <a:prstGeom prst="rect">
              <a:avLst/>
            </a:prstGeom>
          </p:spPr>
        </p:pic>
      </p:grpSp>
      <p:sp>
        <p:nvSpPr>
          <p:cNvPr id="13" name="Slide Number Placeholder 5"/>
          <p:cNvSpPr>
            <a:spLocks noGrp="1"/>
          </p:cNvSpPr>
          <p:nvPr>
            <p:ph type="sldNum" sz="quarter" idx="4294967295"/>
          </p:nvPr>
        </p:nvSpPr>
        <p:spPr>
          <a:xfrm>
            <a:off x="8400515" y="6356351"/>
            <a:ext cx="525032" cy="365125"/>
          </a:xfrm>
          <a:prstGeom prst="rect">
            <a:avLst/>
          </a:prstGeom>
        </p:spPr>
        <p:txBody>
          <a:bodyPr vert="horz" lIns="91440" tIns="45720" rIns="91440" bIns="45720" rtlCol="0" anchor="ctr"/>
          <a:lstStyle>
            <a:lvl1pPr algn="r">
              <a:defRPr sz="1000">
                <a:solidFill>
                  <a:schemeClr val="bg1">
                    <a:lumMod val="65000"/>
                  </a:schemeClr>
                </a:solidFill>
                <a:latin typeface="+mn-lt"/>
              </a:defRPr>
            </a:lvl1pPr>
          </a:lstStyle>
          <a:p>
            <a:fld id="{FEFE4845-57A5-40EB-84A4-0DF613406E24}" type="slidenum">
              <a:rPr lang="en-US" smtClean="0">
                <a:solidFill>
                  <a:schemeClr val="bg1"/>
                </a:solidFill>
              </a:rPr>
              <a:pPr/>
              <a:t>2</a:t>
            </a:fld>
            <a:endParaRPr lang="en-US" dirty="0">
              <a:solidFill>
                <a:schemeClr val="bg1"/>
              </a:solidFill>
            </a:endParaRPr>
          </a:p>
        </p:txBody>
      </p:sp>
      <p:sp>
        <p:nvSpPr>
          <p:cNvPr id="6" name="TextBox 5"/>
          <p:cNvSpPr txBox="1"/>
          <p:nvPr/>
        </p:nvSpPr>
        <p:spPr>
          <a:xfrm>
            <a:off x="633864" y="1663073"/>
            <a:ext cx="6223145" cy="1323439"/>
          </a:xfrm>
          <a:prstGeom prst="rect">
            <a:avLst/>
          </a:prstGeom>
          <a:noFill/>
        </p:spPr>
        <p:txBody>
          <a:bodyPr wrap="square" rtlCol="0">
            <a:spAutoFit/>
          </a:bodyPr>
          <a:lstStyle/>
          <a:p>
            <a:r>
              <a:rPr lang="en-US" sz="2000" u="sng" dirty="0"/>
              <a:t>Results in Brief</a:t>
            </a:r>
          </a:p>
          <a:p>
            <a:endParaRPr lang="en-US" sz="2000" dirty="0"/>
          </a:p>
          <a:p>
            <a:r>
              <a:rPr lang="en-US" sz="2000" dirty="0"/>
              <a:t>This report describes the overall results and conclusions for the areas we examined. </a:t>
            </a:r>
          </a:p>
        </p:txBody>
      </p:sp>
      <p:sp>
        <p:nvSpPr>
          <p:cNvPr id="16" name="TextBox 15"/>
          <p:cNvSpPr txBox="1"/>
          <p:nvPr/>
        </p:nvSpPr>
        <p:spPr>
          <a:xfrm>
            <a:off x="628649" y="1084435"/>
            <a:ext cx="6246294" cy="400110"/>
          </a:xfrm>
          <a:prstGeom prst="rect">
            <a:avLst/>
          </a:prstGeom>
          <a:noFill/>
        </p:spPr>
        <p:txBody>
          <a:bodyPr wrap="square" rtlCol="0">
            <a:spAutoFit/>
          </a:bodyPr>
          <a:lstStyle/>
          <a:p>
            <a:r>
              <a:rPr lang="en-US" sz="2000" dirty="0"/>
              <a:t>January 1, 2023 through December 31, 2023</a:t>
            </a:r>
          </a:p>
        </p:txBody>
      </p:sp>
      <p:sp>
        <p:nvSpPr>
          <p:cNvPr id="3" name="Rounded Rectangle 2"/>
          <p:cNvSpPr/>
          <p:nvPr/>
        </p:nvSpPr>
        <p:spPr>
          <a:xfrm>
            <a:off x="579802" y="3102145"/>
            <a:ext cx="6509061" cy="1595362"/>
          </a:xfrm>
          <a:prstGeom prst="roundRect">
            <a:avLst/>
          </a:prstGeom>
          <a:solidFill>
            <a:srgbClr val="D6E1F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In those selected areas, County operations complied, in all material respects, with applicable state laws, regulations, and its own policies, and provided adequate controls over the safeguarding of public resources.</a:t>
            </a:r>
          </a:p>
        </p:txBody>
      </p:sp>
      <p:sp>
        <p:nvSpPr>
          <p:cNvPr id="7" name="TextBox 6"/>
          <p:cNvSpPr txBox="1"/>
          <p:nvPr/>
        </p:nvSpPr>
        <p:spPr>
          <a:xfrm>
            <a:off x="700193" y="4847914"/>
            <a:ext cx="6246294" cy="1323439"/>
          </a:xfrm>
          <a:prstGeom prst="rect">
            <a:avLst/>
          </a:prstGeom>
          <a:noFill/>
        </p:spPr>
        <p:txBody>
          <a:bodyPr wrap="square" rtlCol="0">
            <a:spAutoFit/>
          </a:bodyPr>
          <a:lstStyle/>
          <a:p>
            <a:r>
              <a:rPr lang="en-US" sz="2000" dirty="0"/>
              <a:t>In keeping with general auditing practices, we do not examine every transaction, activity, policy, internal control, or area. As a result, no information is provided on the areas that were not examined.</a:t>
            </a:r>
          </a:p>
        </p:txBody>
      </p:sp>
    </p:spTree>
    <p:extLst>
      <p:ext uri="{BB962C8B-B14F-4D97-AF65-F5344CB8AC3E}">
        <p14:creationId xmlns:p14="http://schemas.microsoft.com/office/powerpoint/2010/main" val="2203650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Content Placeholder 1"/>
          <p:cNvPicPr>
            <a:picLocks noChangeAspect="1"/>
          </p:cNvPicPr>
          <p:nvPr/>
        </p:nvPicPr>
        <p:blipFill rotWithShape="1">
          <a:blip r:embed="rId3" cstate="hqprint">
            <a:extLst>
              <a:ext uri="{28A0092B-C50C-407E-A947-70E740481C1C}">
                <a14:useLocalDpi xmlns:a14="http://schemas.microsoft.com/office/drawing/2010/main" val="0"/>
              </a:ext>
            </a:extLst>
          </a:blip>
          <a:srcRect l="-64158" r="64158"/>
          <a:stretch/>
        </p:blipFill>
        <p:spPr>
          <a:xfrm>
            <a:off x="-1" y="0"/>
            <a:ext cx="9144001" cy="6858000"/>
          </a:xfrm>
          <a:prstGeom prst="rect">
            <a:avLst/>
          </a:prstGeom>
        </p:spPr>
      </p:pic>
      <p:sp>
        <p:nvSpPr>
          <p:cNvPr id="12" name="Rectangle 11"/>
          <p:cNvSpPr/>
          <p:nvPr/>
        </p:nvSpPr>
        <p:spPr>
          <a:xfrm>
            <a:off x="-4" y="2"/>
            <a:ext cx="7088867" cy="6857998"/>
          </a:xfrm>
          <a:prstGeom prst="rect">
            <a:avLst/>
          </a:pr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endParaRPr>
          </a:p>
        </p:txBody>
      </p:sp>
      <p:sp>
        <p:nvSpPr>
          <p:cNvPr id="14" name="Title 13"/>
          <p:cNvSpPr>
            <a:spLocks noGrp="1"/>
          </p:cNvSpPr>
          <p:nvPr>
            <p:ph type="title"/>
          </p:nvPr>
        </p:nvSpPr>
        <p:spPr>
          <a:xfrm>
            <a:off x="628649" y="320302"/>
            <a:ext cx="6460214" cy="855870"/>
          </a:xfrm>
        </p:spPr>
        <p:txBody>
          <a:bodyPr>
            <a:noAutofit/>
          </a:bodyPr>
          <a:lstStyle/>
          <a:p>
            <a:r>
              <a:rPr lang="en-US" dirty="0"/>
              <a:t>Accountability Audit Results</a:t>
            </a:r>
          </a:p>
        </p:txBody>
      </p:sp>
      <p:grpSp>
        <p:nvGrpSpPr>
          <p:cNvPr id="9" name="Group 8"/>
          <p:cNvGrpSpPr/>
          <p:nvPr/>
        </p:nvGrpSpPr>
        <p:grpSpPr>
          <a:xfrm>
            <a:off x="7594744" y="-17945"/>
            <a:ext cx="1131855" cy="1681018"/>
            <a:chOff x="7594744" y="-17945"/>
            <a:chExt cx="1131855" cy="1681018"/>
          </a:xfrm>
        </p:grpSpPr>
        <p:sp>
          <p:nvSpPr>
            <p:cNvPr id="10" name="Rectangle 2"/>
            <p:cNvSpPr/>
            <p:nvPr userDrawn="1"/>
          </p:nvSpPr>
          <p:spPr>
            <a:xfrm>
              <a:off x="7594744" y="-17945"/>
              <a:ext cx="1131855" cy="1681018"/>
            </a:xfrm>
            <a:custGeom>
              <a:avLst/>
              <a:gdLst>
                <a:gd name="connsiteX0" fmla="*/ 0 w 1131855"/>
                <a:gd name="connsiteY0" fmla="*/ 0 h 1681018"/>
                <a:gd name="connsiteX1" fmla="*/ 1131855 w 1131855"/>
                <a:gd name="connsiteY1" fmla="*/ 0 h 1681018"/>
                <a:gd name="connsiteX2" fmla="*/ 1131855 w 1131855"/>
                <a:gd name="connsiteY2" fmla="*/ 1681018 h 1681018"/>
                <a:gd name="connsiteX3" fmla="*/ 0 w 1131855"/>
                <a:gd name="connsiteY3" fmla="*/ 1681018 h 1681018"/>
                <a:gd name="connsiteX4" fmla="*/ 0 w 1131855"/>
                <a:gd name="connsiteY4" fmla="*/ 0 h 1681018"/>
                <a:gd name="connsiteX0" fmla="*/ 0 w 1131855"/>
                <a:gd name="connsiteY0" fmla="*/ 0 h 1682025"/>
                <a:gd name="connsiteX1" fmla="*/ 1131855 w 1131855"/>
                <a:gd name="connsiteY1" fmla="*/ 0 h 1682025"/>
                <a:gd name="connsiteX2" fmla="*/ 1131855 w 1131855"/>
                <a:gd name="connsiteY2" fmla="*/ 1681018 h 1682025"/>
                <a:gd name="connsiteX3" fmla="*/ 587185 w 1131855"/>
                <a:gd name="connsiteY3" fmla="*/ 1682025 h 1682025"/>
                <a:gd name="connsiteX4" fmla="*/ 0 w 1131855"/>
                <a:gd name="connsiteY4" fmla="*/ 1681018 h 1682025"/>
                <a:gd name="connsiteX5" fmla="*/ 0 w 1131855"/>
                <a:gd name="connsiteY5" fmla="*/ 0 h 1682025"/>
                <a:gd name="connsiteX0" fmla="*/ 0 w 1131855"/>
                <a:gd name="connsiteY0" fmla="*/ 0 h 1681018"/>
                <a:gd name="connsiteX1" fmla="*/ 1131855 w 1131855"/>
                <a:gd name="connsiteY1" fmla="*/ 0 h 1681018"/>
                <a:gd name="connsiteX2" fmla="*/ 1131855 w 1131855"/>
                <a:gd name="connsiteY2" fmla="*/ 1681018 h 1681018"/>
                <a:gd name="connsiteX3" fmla="*/ 587185 w 1131855"/>
                <a:gd name="connsiteY3" fmla="*/ 1500011 h 1681018"/>
                <a:gd name="connsiteX4" fmla="*/ 0 w 1131855"/>
                <a:gd name="connsiteY4" fmla="*/ 1681018 h 1681018"/>
                <a:gd name="connsiteX5" fmla="*/ 0 w 1131855"/>
                <a:gd name="connsiteY5" fmla="*/ 0 h 168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1855" h="1681018">
                  <a:moveTo>
                    <a:pt x="0" y="0"/>
                  </a:moveTo>
                  <a:lnTo>
                    <a:pt x="1131855" y="0"/>
                  </a:lnTo>
                  <a:lnTo>
                    <a:pt x="1131855" y="1681018"/>
                  </a:lnTo>
                  <a:lnTo>
                    <a:pt x="587185" y="1500011"/>
                  </a:lnTo>
                  <a:lnTo>
                    <a:pt x="0" y="1681018"/>
                  </a:lnTo>
                  <a:lnTo>
                    <a:pt x="0" y="0"/>
                  </a:lnTo>
                  <a:close/>
                </a:path>
              </a:pathLst>
            </a:custGeom>
            <a:solidFill>
              <a:srgbClr val="1783B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30836" y="428451"/>
              <a:ext cx="856038" cy="856039"/>
            </a:xfrm>
            <a:prstGeom prst="rect">
              <a:avLst/>
            </a:prstGeom>
          </p:spPr>
        </p:pic>
      </p:grpSp>
      <p:sp>
        <p:nvSpPr>
          <p:cNvPr id="13" name="Slide Number Placeholder 5"/>
          <p:cNvSpPr>
            <a:spLocks noGrp="1"/>
          </p:cNvSpPr>
          <p:nvPr>
            <p:ph type="sldNum" sz="quarter" idx="4294967295"/>
          </p:nvPr>
        </p:nvSpPr>
        <p:spPr>
          <a:xfrm>
            <a:off x="8400515" y="6356351"/>
            <a:ext cx="525032" cy="365125"/>
          </a:xfrm>
          <a:prstGeom prst="rect">
            <a:avLst/>
          </a:prstGeom>
        </p:spPr>
        <p:txBody>
          <a:bodyPr vert="horz" lIns="91440" tIns="45720" rIns="91440" bIns="45720" rtlCol="0" anchor="ctr"/>
          <a:lstStyle>
            <a:lvl1pPr algn="r">
              <a:defRPr sz="1000">
                <a:solidFill>
                  <a:schemeClr val="bg1">
                    <a:lumMod val="65000"/>
                  </a:schemeClr>
                </a:solidFill>
                <a:latin typeface="+mn-lt"/>
              </a:defRPr>
            </a:lvl1pPr>
          </a:lstStyle>
          <a:p>
            <a:fld id="{FEFE4845-57A5-40EB-84A4-0DF613406E24}" type="slidenum">
              <a:rPr lang="en-US" smtClean="0">
                <a:solidFill>
                  <a:schemeClr val="bg1"/>
                </a:solidFill>
              </a:rPr>
              <a:pPr/>
              <a:t>3</a:t>
            </a:fld>
            <a:endParaRPr lang="en-US" dirty="0">
              <a:solidFill>
                <a:schemeClr val="bg1"/>
              </a:solidFill>
            </a:endParaRPr>
          </a:p>
        </p:txBody>
      </p:sp>
      <p:sp>
        <p:nvSpPr>
          <p:cNvPr id="16" name="TextBox 15"/>
          <p:cNvSpPr txBox="1"/>
          <p:nvPr/>
        </p:nvSpPr>
        <p:spPr>
          <a:xfrm>
            <a:off x="618248" y="1246801"/>
            <a:ext cx="5852362" cy="707886"/>
          </a:xfrm>
          <a:prstGeom prst="rect">
            <a:avLst/>
          </a:prstGeom>
          <a:noFill/>
        </p:spPr>
        <p:txBody>
          <a:bodyPr wrap="square" rtlCol="0">
            <a:spAutoFit/>
          </a:bodyPr>
          <a:lstStyle/>
          <a:p>
            <a:r>
              <a:rPr lang="en-US" sz="2000" dirty="0"/>
              <a:t>Using a risk-based audit approach, for the County, we examined the following areas during the period:</a:t>
            </a:r>
          </a:p>
        </p:txBody>
      </p:sp>
      <p:sp>
        <p:nvSpPr>
          <p:cNvPr id="17" name="TextBox 16"/>
          <p:cNvSpPr txBox="1"/>
          <p:nvPr/>
        </p:nvSpPr>
        <p:spPr>
          <a:xfrm>
            <a:off x="628649" y="2132083"/>
            <a:ext cx="5939657" cy="3770006"/>
          </a:xfrm>
          <a:prstGeom prst="rect">
            <a:avLst/>
          </a:prstGeom>
          <a:noFill/>
        </p:spPr>
        <p:txBody>
          <a:bodyPr wrap="square" rtlCol="0">
            <a:spAutoFit/>
          </a:bodyPr>
          <a:lstStyle/>
          <a:p>
            <a:pPr marL="342900" marR="0" lvl="0" indent="-342900">
              <a:lnSpc>
                <a:spcPct val="115000"/>
              </a:lnSpc>
              <a:spcBef>
                <a:spcPts val="0"/>
              </a:spcBef>
              <a:spcAft>
                <a:spcPts val="1000"/>
              </a:spcAft>
              <a:buFont typeface="Symbol" panose="05050102010706020507" pitchFamily="18" charset="2"/>
              <a:buChar char=""/>
            </a:pPr>
            <a:r>
              <a:rPr lang="en-US" sz="2000" dirty="0">
                <a:effectLst/>
                <a:ea typeface="Calibri" panose="020F0502020204030204" pitchFamily="34" charset="0"/>
                <a:cs typeface="Times New Roman" panose="02020603050405020304" pitchFamily="18" charset="0"/>
              </a:rPr>
              <a:t>Accounts payable – general disbursements</a:t>
            </a:r>
          </a:p>
          <a:p>
            <a:pPr marL="342900" marR="0" lvl="0" indent="-342900">
              <a:lnSpc>
                <a:spcPct val="115000"/>
              </a:lnSpc>
              <a:spcBef>
                <a:spcPts val="0"/>
              </a:spcBef>
              <a:spcAft>
                <a:spcPts val="1000"/>
              </a:spcAft>
              <a:buFont typeface="Symbol" panose="05050102010706020507" pitchFamily="18" charset="2"/>
              <a:buChar char=""/>
            </a:pPr>
            <a:r>
              <a:rPr lang="en-US" sz="2000" dirty="0">
                <a:effectLst/>
                <a:ea typeface="Calibri" panose="020F0502020204030204" pitchFamily="34" charset="0"/>
                <a:cs typeface="Times New Roman" panose="02020603050405020304" pitchFamily="18" charset="0"/>
              </a:rPr>
              <a:t>Budget compliance</a:t>
            </a:r>
          </a:p>
          <a:p>
            <a:pPr marL="342900" marR="0" lvl="0" indent="-342900">
              <a:lnSpc>
                <a:spcPct val="115000"/>
              </a:lnSpc>
              <a:spcBef>
                <a:spcPts val="0"/>
              </a:spcBef>
              <a:spcAft>
                <a:spcPts val="1000"/>
              </a:spcAft>
              <a:buFont typeface="Symbol" panose="05050102010706020507" pitchFamily="18" charset="2"/>
              <a:buChar char=""/>
            </a:pPr>
            <a:r>
              <a:rPr lang="en-US" sz="2000" dirty="0">
                <a:effectLst/>
                <a:ea typeface="Calibri" panose="020F0502020204030204" pitchFamily="34" charset="0"/>
                <a:cs typeface="Times New Roman" panose="02020603050405020304" pitchFamily="18" charset="0"/>
              </a:rPr>
              <a:t>Use of restricted funds – building and land use permits, county road fund, rural county sales &amp; use tax, veteran’s relief fund</a:t>
            </a:r>
          </a:p>
          <a:p>
            <a:pPr marL="342900" marR="0" lvl="0" indent="-342900">
              <a:lnSpc>
                <a:spcPct val="115000"/>
              </a:lnSpc>
              <a:spcBef>
                <a:spcPts val="0"/>
              </a:spcBef>
              <a:spcAft>
                <a:spcPts val="1000"/>
              </a:spcAft>
              <a:buFont typeface="Symbol" panose="05050102010706020507" pitchFamily="18" charset="2"/>
              <a:buChar char=""/>
            </a:pPr>
            <a:r>
              <a:rPr lang="en-US" sz="2000" dirty="0">
                <a:effectLst/>
                <a:ea typeface="Calibri" panose="020F0502020204030204" pitchFamily="34" charset="0"/>
                <a:cs typeface="Times New Roman" panose="02020603050405020304" pitchFamily="18" charset="0"/>
              </a:rPr>
              <a:t>Open public meetings – compliance with minutes, meetings and executive session requirements</a:t>
            </a:r>
            <a:endParaRPr lang="en-US" sz="2000" dirty="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Font typeface="Symbol" panose="05050102010706020507" pitchFamily="18" charset="2"/>
              <a:buChar char=""/>
            </a:pPr>
            <a:r>
              <a:rPr lang="en-US" sz="2000" dirty="0">
                <a:effectLst/>
                <a:ea typeface="Calibri" panose="020F0502020204030204" pitchFamily="34" charset="0"/>
              </a:rPr>
              <a:t>Financial condition – reviewing for indications of financial distress</a:t>
            </a:r>
            <a:endParaRPr lang="en-US" sz="2400" dirty="0"/>
          </a:p>
        </p:txBody>
      </p:sp>
    </p:spTree>
    <p:extLst>
      <p:ext uri="{BB962C8B-B14F-4D97-AF65-F5344CB8AC3E}">
        <p14:creationId xmlns:p14="http://schemas.microsoft.com/office/powerpoint/2010/main" val="8653493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D16CC3-9854-9212-6EBB-826B03A186E9}"/>
            </a:ext>
          </a:extLst>
        </p:cNvPr>
        <p:cNvGrpSpPr/>
        <p:nvPr/>
      </p:nvGrpSpPr>
      <p:grpSpPr>
        <a:xfrm>
          <a:off x="0" y="0"/>
          <a:ext cx="0" cy="0"/>
          <a:chOff x="0" y="0"/>
          <a:chExt cx="0" cy="0"/>
        </a:xfrm>
      </p:grpSpPr>
      <p:pic>
        <p:nvPicPr>
          <p:cNvPr id="17" name="Content Placeholder 1">
            <a:extLst>
              <a:ext uri="{FF2B5EF4-FFF2-40B4-BE49-F238E27FC236}">
                <a16:creationId xmlns:a16="http://schemas.microsoft.com/office/drawing/2014/main" id="{450E2A86-A4A6-FDD6-0B4E-EC4595D20F36}"/>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64158" r="64158"/>
          <a:stretch/>
        </p:blipFill>
        <p:spPr>
          <a:xfrm>
            <a:off x="-1" y="0"/>
            <a:ext cx="9144001" cy="6858000"/>
          </a:xfrm>
          <a:prstGeom prst="rect">
            <a:avLst/>
          </a:prstGeom>
        </p:spPr>
      </p:pic>
      <p:sp>
        <p:nvSpPr>
          <p:cNvPr id="13" name="Rectangle 12">
            <a:extLst>
              <a:ext uri="{FF2B5EF4-FFF2-40B4-BE49-F238E27FC236}">
                <a16:creationId xmlns:a16="http://schemas.microsoft.com/office/drawing/2014/main" id="{040B9E53-831A-8AE6-C7AC-28FE9905069E}"/>
              </a:ext>
            </a:extLst>
          </p:cNvPr>
          <p:cNvSpPr/>
          <p:nvPr/>
        </p:nvSpPr>
        <p:spPr>
          <a:xfrm>
            <a:off x="-4" y="2"/>
            <a:ext cx="7088867" cy="6857998"/>
          </a:xfrm>
          <a:prstGeom prst="rect">
            <a:avLst/>
          </a:pr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endParaRPr>
          </a:p>
        </p:txBody>
      </p:sp>
      <p:sp>
        <p:nvSpPr>
          <p:cNvPr id="14" name="Title 13">
            <a:extLst>
              <a:ext uri="{FF2B5EF4-FFF2-40B4-BE49-F238E27FC236}">
                <a16:creationId xmlns:a16="http://schemas.microsoft.com/office/drawing/2014/main" id="{1B08C385-DDE8-C72B-DAC8-BD6DCF8087CD}"/>
              </a:ext>
            </a:extLst>
          </p:cNvPr>
          <p:cNvSpPr>
            <a:spLocks noGrp="1"/>
          </p:cNvSpPr>
          <p:nvPr>
            <p:ph type="title"/>
          </p:nvPr>
        </p:nvSpPr>
        <p:spPr>
          <a:xfrm>
            <a:off x="628650" y="320302"/>
            <a:ext cx="5808246" cy="855870"/>
          </a:xfrm>
        </p:spPr>
        <p:txBody>
          <a:bodyPr>
            <a:noAutofit/>
          </a:bodyPr>
          <a:lstStyle/>
          <a:p>
            <a:r>
              <a:rPr lang="en-US" dirty="0"/>
              <a:t>Other Recommendations</a:t>
            </a:r>
          </a:p>
        </p:txBody>
      </p:sp>
      <p:grpSp>
        <p:nvGrpSpPr>
          <p:cNvPr id="9" name="Group 8">
            <a:extLst>
              <a:ext uri="{FF2B5EF4-FFF2-40B4-BE49-F238E27FC236}">
                <a16:creationId xmlns:a16="http://schemas.microsoft.com/office/drawing/2014/main" id="{1EBAC01E-DA32-1D43-8BA2-0B88D1F9215C}"/>
              </a:ext>
            </a:extLst>
          </p:cNvPr>
          <p:cNvGrpSpPr/>
          <p:nvPr/>
        </p:nvGrpSpPr>
        <p:grpSpPr>
          <a:xfrm>
            <a:off x="7594744" y="-17945"/>
            <a:ext cx="1131855" cy="1681018"/>
            <a:chOff x="7594744" y="-17945"/>
            <a:chExt cx="1131855" cy="1681018"/>
          </a:xfrm>
        </p:grpSpPr>
        <p:sp>
          <p:nvSpPr>
            <p:cNvPr id="10" name="Rectangle 2">
              <a:extLst>
                <a:ext uri="{FF2B5EF4-FFF2-40B4-BE49-F238E27FC236}">
                  <a16:creationId xmlns:a16="http://schemas.microsoft.com/office/drawing/2014/main" id="{BA5C114F-95A9-0BCB-7991-633F864BB533}"/>
                </a:ext>
              </a:extLst>
            </p:cNvPr>
            <p:cNvSpPr/>
            <p:nvPr userDrawn="1"/>
          </p:nvSpPr>
          <p:spPr>
            <a:xfrm>
              <a:off x="7594744" y="-17945"/>
              <a:ext cx="1131855" cy="1681018"/>
            </a:xfrm>
            <a:custGeom>
              <a:avLst/>
              <a:gdLst>
                <a:gd name="connsiteX0" fmla="*/ 0 w 1131855"/>
                <a:gd name="connsiteY0" fmla="*/ 0 h 1681018"/>
                <a:gd name="connsiteX1" fmla="*/ 1131855 w 1131855"/>
                <a:gd name="connsiteY1" fmla="*/ 0 h 1681018"/>
                <a:gd name="connsiteX2" fmla="*/ 1131855 w 1131855"/>
                <a:gd name="connsiteY2" fmla="*/ 1681018 h 1681018"/>
                <a:gd name="connsiteX3" fmla="*/ 0 w 1131855"/>
                <a:gd name="connsiteY3" fmla="*/ 1681018 h 1681018"/>
                <a:gd name="connsiteX4" fmla="*/ 0 w 1131855"/>
                <a:gd name="connsiteY4" fmla="*/ 0 h 1681018"/>
                <a:gd name="connsiteX0" fmla="*/ 0 w 1131855"/>
                <a:gd name="connsiteY0" fmla="*/ 0 h 1682025"/>
                <a:gd name="connsiteX1" fmla="*/ 1131855 w 1131855"/>
                <a:gd name="connsiteY1" fmla="*/ 0 h 1682025"/>
                <a:gd name="connsiteX2" fmla="*/ 1131855 w 1131855"/>
                <a:gd name="connsiteY2" fmla="*/ 1681018 h 1682025"/>
                <a:gd name="connsiteX3" fmla="*/ 587185 w 1131855"/>
                <a:gd name="connsiteY3" fmla="*/ 1682025 h 1682025"/>
                <a:gd name="connsiteX4" fmla="*/ 0 w 1131855"/>
                <a:gd name="connsiteY4" fmla="*/ 1681018 h 1682025"/>
                <a:gd name="connsiteX5" fmla="*/ 0 w 1131855"/>
                <a:gd name="connsiteY5" fmla="*/ 0 h 1682025"/>
                <a:gd name="connsiteX0" fmla="*/ 0 w 1131855"/>
                <a:gd name="connsiteY0" fmla="*/ 0 h 1681018"/>
                <a:gd name="connsiteX1" fmla="*/ 1131855 w 1131855"/>
                <a:gd name="connsiteY1" fmla="*/ 0 h 1681018"/>
                <a:gd name="connsiteX2" fmla="*/ 1131855 w 1131855"/>
                <a:gd name="connsiteY2" fmla="*/ 1681018 h 1681018"/>
                <a:gd name="connsiteX3" fmla="*/ 587185 w 1131855"/>
                <a:gd name="connsiteY3" fmla="*/ 1500011 h 1681018"/>
                <a:gd name="connsiteX4" fmla="*/ 0 w 1131855"/>
                <a:gd name="connsiteY4" fmla="*/ 1681018 h 1681018"/>
                <a:gd name="connsiteX5" fmla="*/ 0 w 1131855"/>
                <a:gd name="connsiteY5" fmla="*/ 0 h 168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1855" h="1681018">
                  <a:moveTo>
                    <a:pt x="0" y="0"/>
                  </a:moveTo>
                  <a:lnTo>
                    <a:pt x="1131855" y="0"/>
                  </a:lnTo>
                  <a:lnTo>
                    <a:pt x="1131855" y="1681018"/>
                  </a:lnTo>
                  <a:lnTo>
                    <a:pt x="587185" y="1500011"/>
                  </a:lnTo>
                  <a:lnTo>
                    <a:pt x="0" y="1681018"/>
                  </a:lnTo>
                  <a:lnTo>
                    <a:pt x="0" y="0"/>
                  </a:lnTo>
                  <a:close/>
                </a:path>
              </a:pathLst>
            </a:custGeom>
            <a:solidFill>
              <a:srgbClr val="1783B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57CC88D-DB86-AA2D-589F-328AF1DC839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30836" y="428451"/>
              <a:ext cx="856038" cy="856039"/>
            </a:xfrm>
            <a:prstGeom prst="rect">
              <a:avLst/>
            </a:prstGeom>
          </p:spPr>
        </p:pic>
      </p:grpSp>
      <p:sp>
        <p:nvSpPr>
          <p:cNvPr id="3" name="Content Placeholder 2">
            <a:extLst>
              <a:ext uri="{FF2B5EF4-FFF2-40B4-BE49-F238E27FC236}">
                <a16:creationId xmlns:a16="http://schemas.microsoft.com/office/drawing/2014/main" id="{8D015847-C774-6562-4314-D0FCBDCF4F36}"/>
              </a:ext>
            </a:extLst>
          </p:cNvPr>
          <p:cNvSpPr>
            <a:spLocks noGrp="1"/>
          </p:cNvSpPr>
          <p:nvPr>
            <p:ph idx="1"/>
          </p:nvPr>
        </p:nvSpPr>
        <p:spPr>
          <a:xfrm>
            <a:off x="628649" y="1488142"/>
            <a:ext cx="5829301" cy="4688822"/>
          </a:xfrm>
        </p:spPr>
        <p:txBody>
          <a:bodyPr/>
          <a:lstStyle/>
          <a:p>
            <a:pPr marL="0" indent="0">
              <a:buNone/>
            </a:pPr>
            <a:r>
              <a:rPr lang="en-US" b="1" dirty="0"/>
              <a:t>Exit Recommendations</a:t>
            </a:r>
          </a:p>
          <a:p>
            <a:pPr lvl="1">
              <a:buFont typeface="Arial" panose="020B0604020202020204" pitchFamily="34" charset="0"/>
              <a:buChar char="•"/>
            </a:pPr>
            <a:r>
              <a:rPr lang="en-US" dirty="0"/>
              <a:t>Provided for management’s consideration</a:t>
            </a:r>
          </a:p>
          <a:p>
            <a:pPr lvl="1">
              <a:buFont typeface="Arial" panose="020B0604020202020204" pitchFamily="34" charset="0"/>
              <a:buChar char="•"/>
            </a:pPr>
            <a:r>
              <a:rPr lang="en-US" dirty="0"/>
              <a:t>Involve control or compliance issues that are insignificant or have an immaterial effect entity, or financial statements</a:t>
            </a:r>
          </a:p>
          <a:p>
            <a:pPr lvl="1">
              <a:buFont typeface="Arial" panose="020B0604020202020204" pitchFamily="34" charset="0"/>
              <a:buChar char="•"/>
            </a:pPr>
            <a:r>
              <a:rPr lang="en-US" dirty="0"/>
              <a:t>Not referenced in the audit report</a:t>
            </a:r>
          </a:p>
        </p:txBody>
      </p:sp>
      <p:sp>
        <p:nvSpPr>
          <p:cNvPr id="16" name="Slide Number Placeholder 5">
            <a:extLst>
              <a:ext uri="{FF2B5EF4-FFF2-40B4-BE49-F238E27FC236}">
                <a16:creationId xmlns:a16="http://schemas.microsoft.com/office/drawing/2014/main" id="{E2903D4A-65B2-D150-6F20-341C41F2FE31}"/>
              </a:ext>
            </a:extLst>
          </p:cNvPr>
          <p:cNvSpPr>
            <a:spLocks noGrp="1"/>
          </p:cNvSpPr>
          <p:nvPr>
            <p:ph type="sldNum" sz="quarter" idx="4294967295"/>
          </p:nvPr>
        </p:nvSpPr>
        <p:spPr>
          <a:xfrm>
            <a:off x="8400515" y="6356351"/>
            <a:ext cx="525032" cy="365125"/>
          </a:xfrm>
          <a:prstGeom prst="rect">
            <a:avLst/>
          </a:prstGeom>
        </p:spPr>
        <p:txBody>
          <a:bodyPr vert="horz" lIns="91440" tIns="45720" rIns="91440" bIns="45720" rtlCol="0" anchor="ctr"/>
          <a:lstStyle>
            <a:lvl1pPr algn="r">
              <a:defRPr sz="1000">
                <a:solidFill>
                  <a:schemeClr val="bg1">
                    <a:lumMod val="65000"/>
                  </a:schemeClr>
                </a:solidFill>
                <a:latin typeface="+mn-lt"/>
              </a:defRPr>
            </a:lvl1pPr>
          </a:lstStyle>
          <a:p>
            <a:fld id="{FEFE4845-57A5-40EB-84A4-0DF613406E24}" type="slidenum">
              <a:rPr lang="en-US" smtClean="0">
                <a:solidFill>
                  <a:schemeClr val="bg1"/>
                </a:solidFill>
              </a:rPr>
              <a:pPr/>
              <a:t>4</a:t>
            </a:fld>
            <a:endParaRPr lang="en-US" dirty="0">
              <a:solidFill>
                <a:schemeClr val="bg1"/>
              </a:solidFill>
            </a:endParaRPr>
          </a:p>
        </p:txBody>
      </p:sp>
      <p:sp>
        <p:nvSpPr>
          <p:cNvPr id="15" name="Slide Number Placeholder 1">
            <a:extLst>
              <a:ext uri="{FF2B5EF4-FFF2-40B4-BE49-F238E27FC236}">
                <a16:creationId xmlns:a16="http://schemas.microsoft.com/office/drawing/2014/main" id="{F930E596-D3D9-630E-1DA7-2A7F0AFDE0DF}"/>
              </a:ext>
            </a:extLst>
          </p:cNvPr>
          <p:cNvSpPr>
            <a:spLocks noGrp="1"/>
          </p:cNvSpPr>
          <p:nvPr>
            <p:ph type="sldNum" sz="quarter" idx="12"/>
          </p:nvPr>
        </p:nvSpPr>
        <p:spPr>
          <a:xfrm>
            <a:off x="6457950" y="6356351"/>
            <a:ext cx="2057400" cy="365125"/>
          </a:xfrm>
        </p:spPr>
        <p:txBody>
          <a:bodyPr/>
          <a:lstStyle/>
          <a:p>
            <a:fld id="{FADAC90A-F407-4469-8C6B-25752938479A}" type="slidenum">
              <a:rPr lang="en-US" smtClean="0"/>
              <a:pPr/>
              <a:t>4</a:t>
            </a:fld>
            <a:endParaRPr lang="en-US" dirty="0"/>
          </a:p>
        </p:txBody>
      </p:sp>
    </p:spTree>
    <p:extLst>
      <p:ext uri="{BB962C8B-B14F-4D97-AF65-F5344CB8AC3E}">
        <p14:creationId xmlns:p14="http://schemas.microsoft.com/office/powerpoint/2010/main" val="42187315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Content Placeholder 1"/>
          <p:cNvPicPr>
            <a:picLocks noChangeAspect="1"/>
          </p:cNvPicPr>
          <p:nvPr/>
        </p:nvPicPr>
        <p:blipFill rotWithShape="1">
          <a:blip r:embed="rId3" cstate="hqprint">
            <a:extLst>
              <a:ext uri="{28A0092B-C50C-407E-A947-70E740481C1C}">
                <a14:useLocalDpi xmlns:a14="http://schemas.microsoft.com/office/drawing/2010/main" val="0"/>
              </a:ext>
            </a:extLst>
          </a:blip>
          <a:srcRect l="-4260" r="13574" b="2840"/>
          <a:stretch/>
        </p:blipFill>
        <p:spPr>
          <a:xfrm>
            <a:off x="1431984" y="661131"/>
            <a:ext cx="7712016" cy="6196869"/>
          </a:xfrm>
          <a:prstGeom prst="rect">
            <a:avLst/>
          </a:prstGeom>
        </p:spPr>
      </p:pic>
      <p:sp>
        <p:nvSpPr>
          <p:cNvPr id="12" name="Rectangle 11"/>
          <p:cNvSpPr/>
          <p:nvPr/>
        </p:nvSpPr>
        <p:spPr>
          <a:xfrm>
            <a:off x="-4" y="2"/>
            <a:ext cx="7088867" cy="6857998"/>
          </a:xfrm>
          <a:prstGeom prst="rect">
            <a:avLst/>
          </a:pr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endParaRPr>
          </a:p>
        </p:txBody>
      </p:sp>
      <p:sp>
        <p:nvSpPr>
          <p:cNvPr id="14" name="Title 13"/>
          <p:cNvSpPr>
            <a:spLocks noGrp="1"/>
          </p:cNvSpPr>
          <p:nvPr>
            <p:ph type="title"/>
          </p:nvPr>
        </p:nvSpPr>
        <p:spPr>
          <a:xfrm>
            <a:off x="628649" y="320302"/>
            <a:ext cx="6017027" cy="855870"/>
          </a:xfrm>
        </p:spPr>
        <p:txBody>
          <a:bodyPr>
            <a:noAutofit/>
          </a:bodyPr>
          <a:lstStyle/>
          <a:p>
            <a:r>
              <a:rPr lang="en-US" dirty="0"/>
              <a:t>Related Audit Work</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64843455"/>
              </p:ext>
            </p:extLst>
          </p:nvPr>
        </p:nvGraphicFramePr>
        <p:xfrm>
          <a:off x="628649" y="1284490"/>
          <a:ext cx="6007100" cy="4689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9" name="Group 8"/>
          <p:cNvGrpSpPr/>
          <p:nvPr/>
        </p:nvGrpSpPr>
        <p:grpSpPr>
          <a:xfrm>
            <a:off x="7594744" y="-17945"/>
            <a:ext cx="1131855" cy="1681018"/>
            <a:chOff x="7594744" y="-17945"/>
            <a:chExt cx="1131855" cy="1681018"/>
          </a:xfrm>
        </p:grpSpPr>
        <p:sp>
          <p:nvSpPr>
            <p:cNvPr id="10" name="Rectangle 2"/>
            <p:cNvSpPr/>
            <p:nvPr userDrawn="1"/>
          </p:nvSpPr>
          <p:spPr>
            <a:xfrm>
              <a:off x="7594744" y="-17945"/>
              <a:ext cx="1131855" cy="1681018"/>
            </a:xfrm>
            <a:custGeom>
              <a:avLst/>
              <a:gdLst>
                <a:gd name="connsiteX0" fmla="*/ 0 w 1131855"/>
                <a:gd name="connsiteY0" fmla="*/ 0 h 1681018"/>
                <a:gd name="connsiteX1" fmla="*/ 1131855 w 1131855"/>
                <a:gd name="connsiteY1" fmla="*/ 0 h 1681018"/>
                <a:gd name="connsiteX2" fmla="*/ 1131855 w 1131855"/>
                <a:gd name="connsiteY2" fmla="*/ 1681018 h 1681018"/>
                <a:gd name="connsiteX3" fmla="*/ 0 w 1131855"/>
                <a:gd name="connsiteY3" fmla="*/ 1681018 h 1681018"/>
                <a:gd name="connsiteX4" fmla="*/ 0 w 1131855"/>
                <a:gd name="connsiteY4" fmla="*/ 0 h 1681018"/>
                <a:gd name="connsiteX0" fmla="*/ 0 w 1131855"/>
                <a:gd name="connsiteY0" fmla="*/ 0 h 1682025"/>
                <a:gd name="connsiteX1" fmla="*/ 1131855 w 1131855"/>
                <a:gd name="connsiteY1" fmla="*/ 0 h 1682025"/>
                <a:gd name="connsiteX2" fmla="*/ 1131855 w 1131855"/>
                <a:gd name="connsiteY2" fmla="*/ 1681018 h 1682025"/>
                <a:gd name="connsiteX3" fmla="*/ 587185 w 1131855"/>
                <a:gd name="connsiteY3" fmla="*/ 1682025 h 1682025"/>
                <a:gd name="connsiteX4" fmla="*/ 0 w 1131855"/>
                <a:gd name="connsiteY4" fmla="*/ 1681018 h 1682025"/>
                <a:gd name="connsiteX5" fmla="*/ 0 w 1131855"/>
                <a:gd name="connsiteY5" fmla="*/ 0 h 1682025"/>
                <a:gd name="connsiteX0" fmla="*/ 0 w 1131855"/>
                <a:gd name="connsiteY0" fmla="*/ 0 h 1681018"/>
                <a:gd name="connsiteX1" fmla="*/ 1131855 w 1131855"/>
                <a:gd name="connsiteY1" fmla="*/ 0 h 1681018"/>
                <a:gd name="connsiteX2" fmla="*/ 1131855 w 1131855"/>
                <a:gd name="connsiteY2" fmla="*/ 1681018 h 1681018"/>
                <a:gd name="connsiteX3" fmla="*/ 587185 w 1131855"/>
                <a:gd name="connsiteY3" fmla="*/ 1500011 h 1681018"/>
                <a:gd name="connsiteX4" fmla="*/ 0 w 1131855"/>
                <a:gd name="connsiteY4" fmla="*/ 1681018 h 1681018"/>
                <a:gd name="connsiteX5" fmla="*/ 0 w 1131855"/>
                <a:gd name="connsiteY5" fmla="*/ 0 h 168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1855" h="1681018">
                  <a:moveTo>
                    <a:pt x="0" y="0"/>
                  </a:moveTo>
                  <a:lnTo>
                    <a:pt x="1131855" y="0"/>
                  </a:lnTo>
                  <a:lnTo>
                    <a:pt x="1131855" y="1681018"/>
                  </a:lnTo>
                  <a:lnTo>
                    <a:pt x="587185" y="1500011"/>
                  </a:lnTo>
                  <a:lnTo>
                    <a:pt x="0" y="1681018"/>
                  </a:lnTo>
                  <a:lnTo>
                    <a:pt x="0" y="0"/>
                  </a:lnTo>
                  <a:close/>
                </a:path>
              </a:pathLst>
            </a:custGeom>
            <a:solidFill>
              <a:srgbClr val="1783B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730836" y="428451"/>
              <a:ext cx="856038" cy="856039"/>
            </a:xfrm>
            <a:prstGeom prst="rect">
              <a:avLst/>
            </a:prstGeom>
          </p:spPr>
        </p:pic>
      </p:grpSp>
      <p:sp>
        <p:nvSpPr>
          <p:cNvPr id="13" name="Slide Number Placeholder 5"/>
          <p:cNvSpPr>
            <a:spLocks noGrp="1"/>
          </p:cNvSpPr>
          <p:nvPr>
            <p:ph type="sldNum" sz="quarter" idx="4294967295"/>
          </p:nvPr>
        </p:nvSpPr>
        <p:spPr>
          <a:xfrm>
            <a:off x="8400515" y="6356351"/>
            <a:ext cx="525032" cy="365125"/>
          </a:xfrm>
          <a:prstGeom prst="rect">
            <a:avLst/>
          </a:prstGeom>
        </p:spPr>
        <p:txBody>
          <a:bodyPr vert="horz" lIns="91440" tIns="45720" rIns="91440" bIns="45720" rtlCol="0" anchor="ctr"/>
          <a:lstStyle>
            <a:lvl1pPr algn="r">
              <a:defRPr sz="1000">
                <a:solidFill>
                  <a:schemeClr val="bg1">
                    <a:lumMod val="65000"/>
                  </a:schemeClr>
                </a:solidFill>
                <a:latin typeface="+mn-lt"/>
              </a:defRPr>
            </a:lvl1pPr>
          </a:lstStyle>
          <a:p>
            <a:fld id="{FEFE4845-57A5-40EB-84A4-0DF613406E24}" type="slidenum">
              <a:rPr lang="en-US" smtClean="0">
                <a:solidFill>
                  <a:schemeClr val="bg1"/>
                </a:solidFill>
              </a:rPr>
              <a:pPr/>
              <a:t>5</a:t>
            </a:fld>
            <a:endParaRPr lang="en-US" dirty="0">
              <a:solidFill>
                <a:schemeClr val="bg1"/>
              </a:solidFill>
            </a:endParaRPr>
          </a:p>
        </p:txBody>
      </p:sp>
    </p:spTree>
    <p:extLst>
      <p:ext uri="{BB962C8B-B14F-4D97-AF65-F5344CB8AC3E}">
        <p14:creationId xmlns:p14="http://schemas.microsoft.com/office/powerpoint/2010/main" val="444283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B1D4E-0BE5-8A08-22C9-74E6E250454D}"/>
            </a:ext>
          </a:extLst>
        </p:cNvPr>
        <p:cNvGrpSpPr/>
        <p:nvPr/>
      </p:nvGrpSpPr>
      <p:grpSpPr>
        <a:xfrm>
          <a:off x="0" y="0"/>
          <a:ext cx="0" cy="0"/>
          <a:chOff x="0" y="0"/>
          <a:chExt cx="0" cy="0"/>
        </a:xfrm>
      </p:grpSpPr>
      <p:pic>
        <p:nvPicPr>
          <p:cNvPr id="15" name="Content Placeholder 1">
            <a:extLst>
              <a:ext uri="{FF2B5EF4-FFF2-40B4-BE49-F238E27FC236}">
                <a16:creationId xmlns:a16="http://schemas.microsoft.com/office/drawing/2014/main" id="{132648FB-BD92-CA26-0171-B5C6184085B3}"/>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4260" r="13574" b="2840"/>
          <a:stretch/>
        </p:blipFill>
        <p:spPr>
          <a:xfrm>
            <a:off x="1431984" y="661131"/>
            <a:ext cx="7712016" cy="6196869"/>
          </a:xfrm>
          <a:prstGeom prst="rect">
            <a:avLst/>
          </a:prstGeom>
        </p:spPr>
      </p:pic>
      <p:sp>
        <p:nvSpPr>
          <p:cNvPr id="12" name="Rectangle 11">
            <a:extLst>
              <a:ext uri="{FF2B5EF4-FFF2-40B4-BE49-F238E27FC236}">
                <a16:creationId xmlns:a16="http://schemas.microsoft.com/office/drawing/2014/main" id="{DC023FB3-F120-DF06-40FB-13412B3BD177}"/>
              </a:ext>
            </a:extLst>
          </p:cNvPr>
          <p:cNvSpPr/>
          <p:nvPr/>
        </p:nvSpPr>
        <p:spPr>
          <a:xfrm>
            <a:off x="-4" y="2"/>
            <a:ext cx="7088867" cy="6857998"/>
          </a:xfrm>
          <a:prstGeom prst="rect">
            <a:avLst/>
          </a:pr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endParaRPr>
          </a:p>
        </p:txBody>
      </p:sp>
      <p:sp>
        <p:nvSpPr>
          <p:cNvPr id="14" name="Title 13">
            <a:extLst>
              <a:ext uri="{FF2B5EF4-FFF2-40B4-BE49-F238E27FC236}">
                <a16:creationId xmlns:a16="http://schemas.microsoft.com/office/drawing/2014/main" id="{35E51C77-A674-3B88-2093-555952EAF0B9}"/>
              </a:ext>
            </a:extLst>
          </p:cNvPr>
          <p:cNvSpPr>
            <a:spLocks noGrp="1"/>
          </p:cNvSpPr>
          <p:nvPr>
            <p:ph type="title"/>
          </p:nvPr>
        </p:nvSpPr>
        <p:spPr>
          <a:xfrm>
            <a:off x="628649" y="320302"/>
            <a:ext cx="6017027" cy="855870"/>
          </a:xfrm>
        </p:spPr>
        <p:txBody>
          <a:bodyPr>
            <a:noAutofit/>
          </a:bodyPr>
          <a:lstStyle/>
          <a:p>
            <a:r>
              <a:rPr lang="en-US" dirty="0"/>
              <a:t>Related Audit Work</a:t>
            </a:r>
          </a:p>
        </p:txBody>
      </p:sp>
      <p:graphicFrame>
        <p:nvGraphicFramePr>
          <p:cNvPr id="4" name="Content Placeholder 3">
            <a:extLst>
              <a:ext uri="{FF2B5EF4-FFF2-40B4-BE49-F238E27FC236}">
                <a16:creationId xmlns:a16="http://schemas.microsoft.com/office/drawing/2014/main" id="{11EAFC95-B317-8275-F23D-A4770A7BBB73}"/>
              </a:ext>
            </a:extLst>
          </p:cNvPr>
          <p:cNvGraphicFramePr>
            <a:graphicFrameLocks noGrp="1"/>
          </p:cNvGraphicFramePr>
          <p:nvPr>
            <p:ph idx="1"/>
            <p:extLst>
              <p:ext uri="{D42A27DB-BD31-4B8C-83A1-F6EECF244321}">
                <p14:modId xmlns:p14="http://schemas.microsoft.com/office/powerpoint/2010/main" val="2719245140"/>
              </p:ext>
            </p:extLst>
          </p:nvPr>
        </p:nvGraphicFramePr>
        <p:xfrm>
          <a:off x="628649" y="1284490"/>
          <a:ext cx="6007100" cy="4689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9" name="Group 8">
            <a:extLst>
              <a:ext uri="{FF2B5EF4-FFF2-40B4-BE49-F238E27FC236}">
                <a16:creationId xmlns:a16="http://schemas.microsoft.com/office/drawing/2014/main" id="{85F21DE7-4CF8-F762-1A66-D003D6D8B988}"/>
              </a:ext>
            </a:extLst>
          </p:cNvPr>
          <p:cNvGrpSpPr/>
          <p:nvPr/>
        </p:nvGrpSpPr>
        <p:grpSpPr>
          <a:xfrm>
            <a:off x="7594744" y="-17945"/>
            <a:ext cx="1131855" cy="1681018"/>
            <a:chOff x="7594744" y="-17945"/>
            <a:chExt cx="1131855" cy="1681018"/>
          </a:xfrm>
        </p:grpSpPr>
        <p:sp>
          <p:nvSpPr>
            <p:cNvPr id="10" name="Rectangle 2">
              <a:extLst>
                <a:ext uri="{FF2B5EF4-FFF2-40B4-BE49-F238E27FC236}">
                  <a16:creationId xmlns:a16="http://schemas.microsoft.com/office/drawing/2014/main" id="{964E3045-B29C-D299-B437-8377F62DE760}"/>
                </a:ext>
              </a:extLst>
            </p:cNvPr>
            <p:cNvSpPr/>
            <p:nvPr userDrawn="1"/>
          </p:nvSpPr>
          <p:spPr>
            <a:xfrm>
              <a:off x="7594744" y="-17945"/>
              <a:ext cx="1131855" cy="1681018"/>
            </a:xfrm>
            <a:custGeom>
              <a:avLst/>
              <a:gdLst>
                <a:gd name="connsiteX0" fmla="*/ 0 w 1131855"/>
                <a:gd name="connsiteY0" fmla="*/ 0 h 1681018"/>
                <a:gd name="connsiteX1" fmla="*/ 1131855 w 1131855"/>
                <a:gd name="connsiteY1" fmla="*/ 0 h 1681018"/>
                <a:gd name="connsiteX2" fmla="*/ 1131855 w 1131855"/>
                <a:gd name="connsiteY2" fmla="*/ 1681018 h 1681018"/>
                <a:gd name="connsiteX3" fmla="*/ 0 w 1131855"/>
                <a:gd name="connsiteY3" fmla="*/ 1681018 h 1681018"/>
                <a:gd name="connsiteX4" fmla="*/ 0 w 1131855"/>
                <a:gd name="connsiteY4" fmla="*/ 0 h 1681018"/>
                <a:gd name="connsiteX0" fmla="*/ 0 w 1131855"/>
                <a:gd name="connsiteY0" fmla="*/ 0 h 1682025"/>
                <a:gd name="connsiteX1" fmla="*/ 1131855 w 1131855"/>
                <a:gd name="connsiteY1" fmla="*/ 0 h 1682025"/>
                <a:gd name="connsiteX2" fmla="*/ 1131855 w 1131855"/>
                <a:gd name="connsiteY2" fmla="*/ 1681018 h 1682025"/>
                <a:gd name="connsiteX3" fmla="*/ 587185 w 1131855"/>
                <a:gd name="connsiteY3" fmla="*/ 1682025 h 1682025"/>
                <a:gd name="connsiteX4" fmla="*/ 0 w 1131855"/>
                <a:gd name="connsiteY4" fmla="*/ 1681018 h 1682025"/>
                <a:gd name="connsiteX5" fmla="*/ 0 w 1131855"/>
                <a:gd name="connsiteY5" fmla="*/ 0 h 1682025"/>
                <a:gd name="connsiteX0" fmla="*/ 0 w 1131855"/>
                <a:gd name="connsiteY0" fmla="*/ 0 h 1681018"/>
                <a:gd name="connsiteX1" fmla="*/ 1131855 w 1131855"/>
                <a:gd name="connsiteY1" fmla="*/ 0 h 1681018"/>
                <a:gd name="connsiteX2" fmla="*/ 1131855 w 1131855"/>
                <a:gd name="connsiteY2" fmla="*/ 1681018 h 1681018"/>
                <a:gd name="connsiteX3" fmla="*/ 587185 w 1131855"/>
                <a:gd name="connsiteY3" fmla="*/ 1500011 h 1681018"/>
                <a:gd name="connsiteX4" fmla="*/ 0 w 1131855"/>
                <a:gd name="connsiteY4" fmla="*/ 1681018 h 1681018"/>
                <a:gd name="connsiteX5" fmla="*/ 0 w 1131855"/>
                <a:gd name="connsiteY5" fmla="*/ 0 h 168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1855" h="1681018">
                  <a:moveTo>
                    <a:pt x="0" y="0"/>
                  </a:moveTo>
                  <a:lnTo>
                    <a:pt x="1131855" y="0"/>
                  </a:lnTo>
                  <a:lnTo>
                    <a:pt x="1131855" y="1681018"/>
                  </a:lnTo>
                  <a:lnTo>
                    <a:pt x="587185" y="1500011"/>
                  </a:lnTo>
                  <a:lnTo>
                    <a:pt x="0" y="1681018"/>
                  </a:lnTo>
                  <a:lnTo>
                    <a:pt x="0" y="0"/>
                  </a:lnTo>
                  <a:close/>
                </a:path>
              </a:pathLst>
            </a:custGeom>
            <a:solidFill>
              <a:srgbClr val="1783B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7E3938B4-2DB4-1F80-1446-BC4B38493A97}"/>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730836" y="428451"/>
              <a:ext cx="856038" cy="856039"/>
            </a:xfrm>
            <a:prstGeom prst="rect">
              <a:avLst/>
            </a:prstGeom>
          </p:spPr>
        </p:pic>
      </p:grpSp>
      <p:sp>
        <p:nvSpPr>
          <p:cNvPr id="13" name="Slide Number Placeholder 5">
            <a:extLst>
              <a:ext uri="{FF2B5EF4-FFF2-40B4-BE49-F238E27FC236}">
                <a16:creationId xmlns:a16="http://schemas.microsoft.com/office/drawing/2014/main" id="{147DE72C-E361-CD28-B0A4-277C76F5A7DC}"/>
              </a:ext>
            </a:extLst>
          </p:cNvPr>
          <p:cNvSpPr>
            <a:spLocks noGrp="1"/>
          </p:cNvSpPr>
          <p:nvPr>
            <p:ph type="sldNum" sz="quarter" idx="4294967295"/>
          </p:nvPr>
        </p:nvSpPr>
        <p:spPr>
          <a:xfrm>
            <a:off x="8400515" y="6356351"/>
            <a:ext cx="525032" cy="365125"/>
          </a:xfrm>
          <a:prstGeom prst="rect">
            <a:avLst/>
          </a:prstGeom>
        </p:spPr>
        <p:txBody>
          <a:bodyPr vert="horz" lIns="91440" tIns="45720" rIns="91440" bIns="45720" rtlCol="0" anchor="ctr"/>
          <a:lstStyle>
            <a:lvl1pPr algn="r">
              <a:defRPr sz="1000">
                <a:solidFill>
                  <a:schemeClr val="bg1">
                    <a:lumMod val="65000"/>
                  </a:schemeClr>
                </a:solidFill>
                <a:latin typeface="+mn-lt"/>
              </a:defRPr>
            </a:lvl1pPr>
          </a:lstStyle>
          <a:p>
            <a:fld id="{FEFE4845-57A5-40EB-84A4-0DF613406E24}" type="slidenum">
              <a:rPr lang="en-US" smtClean="0">
                <a:solidFill>
                  <a:schemeClr val="bg1"/>
                </a:solidFill>
              </a:rPr>
              <a:pPr/>
              <a:t>6</a:t>
            </a:fld>
            <a:endParaRPr lang="en-US" dirty="0">
              <a:solidFill>
                <a:schemeClr val="bg1"/>
              </a:solidFill>
            </a:endParaRPr>
          </a:p>
        </p:txBody>
      </p:sp>
    </p:spTree>
    <p:extLst>
      <p:ext uri="{BB962C8B-B14F-4D97-AF65-F5344CB8AC3E}">
        <p14:creationId xmlns:p14="http://schemas.microsoft.com/office/powerpoint/2010/main" val="5293955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stretch>
            <a:fillRect/>
          </a:stretch>
        </p:blipFill>
        <p:spPr>
          <a:xfrm>
            <a:off x="4516516" y="0"/>
            <a:ext cx="4615072" cy="6858594"/>
          </a:xfrm>
          <a:prstGeom prst="rect">
            <a:avLst/>
          </a:prstGeom>
        </p:spPr>
      </p:pic>
      <p:pic>
        <p:nvPicPr>
          <p:cNvPr id="10" name="Picture 9"/>
          <p:cNvPicPr>
            <a:picLocks noChangeAspect="1"/>
          </p:cNvPicPr>
          <p:nvPr/>
        </p:nvPicPr>
        <p:blipFill>
          <a:blip r:embed="rId4"/>
          <a:stretch>
            <a:fillRect/>
          </a:stretch>
        </p:blipFill>
        <p:spPr>
          <a:xfrm>
            <a:off x="-28487" y="0"/>
            <a:ext cx="7090263" cy="6858594"/>
          </a:xfrm>
          <a:prstGeom prst="rect">
            <a:avLst/>
          </a:prstGeom>
          <a:solidFill>
            <a:schemeClr val="bg1"/>
          </a:solidFill>
          <a:effectLst/>
        </p:spPr>
      </p:pic>
      <p:sp>
        <p:nvSpPr>
          <p:cNvPr id="4" name="Title 3"/>
          <p:cNvSpPr>
            <a:spLocks noGrp="1"/>
          </p:cNvSpPr>
          <p:nvPr>
            <p:ph type="title"/>
          </p:nvPr>
        </p:nvSpPr>
        <p:spPr>
          <a:xfrm>
            <a:off x="300081" y="193688"/>
            <a:ext cx="7886700" cy="1325563"/>
          </a:xfrm>
        </p:spPr>
        <p:txBody>
          <a:bodyPr/>
          <a:lstStyle/>
          <a:p>
            <a:r>
              <a:rPr lang="en-US" dirty="0"/>
              <a:t>Closing Remarks</a:t>
            </a:r>
          </a:p>
        </p:txBody>
      </p:sp>
      <p:sp>
        <p:nvSpPr>
          <p:cNvPr id="5" name="TextBox 4"/>
          <p:cNvSpPr txBox="1"/>
          <p:nvPr/>
        </p:nvSpPr>
        <p:spPr>
          <a:xfrm>
            <a:off x="300081" y="1663073"/>
            <a:ext cx="6433126" cy="3170099"/>
          </a:xfrm>
          <a:prstGeom prst="rect">
            <a:avLst/>
          </a:prstGeom>
          <a:noFill/>
        </p:spPr>
        <p:txBody>
          <a:bodyPr wrap="square" rtlCol="0">
            <a:spAutoFit/>
          </a:bodyPr>
          <a:lstStyle/>
          <a:p>
            <a:pPr marL="342900" indent="-342900">
              <a:spcAft>
                <a:spcPts val="1200"/>
              </a:spcAft>
              <a:buClr>
                <a:schemeClr val="bg1">
                  <a:lumMod val="50000"/>
                </a:schemeClr>
              </a:buClr>
              <a:buSzPct val="85000"/>
              <a:buFont typeface="Arial" panose="020B0604020202020204" pitchFamily="34" charset="0"/>
              <a:buChar char="•"/>
            </a:pPr>
            <a:r>
              <a:rPr lang="en-US" sz="2000" dirty="0"/>
              <a:t>Audit costs are in alignment with our original estimate </a:t>
            </a:r>
          </a:p>
          <a:p>
            <a:pPr marL="342900" indent="-342900">
              <a:spcAft>
                <a:spcPts val="1200"/>
              </a:spcAft>
              <a:buClr>
                <a:schemeClr val="bg1">
                  <a:lumMod val="50000"/>
                </a:schemeClr>
              </a:buClr>
              <a:buSzPct val="85000"/>
              <a:buFont typeface="Arial" panose="020B0604020202020204" pitchFamily="34" charset="0"/>
              <a:buChar char="•"/>
            </a:pPr>
            <a:r>
              <a:rPr lang="en-US" sz="2000" dirty="0"/>
              <a:t>Next audit: 2025</a:t>
            </a:r>
          </a:p>
          <a:p>
            <a:pPr marL="800100" lvl="1" indent="-342900">
              <a:spcBef>
                <a:spcPts val="0"/>
              </a:spcBef>
              <a:buFont typeface="Arial" panose="020B0604020202020204" pitchFamily="34" charset="0"/>
              <a:buChar char="•"/>
            </a:pPr>
            <a:r>
              <a:rPr lang="en-US" sz="2000" dirty="0"/>
              <a:t>Accountability for public resources</a:t>
            </a:r>
          </a:p>
          <a:p>
            <a:pPr marL="800100" lvl="1" indent="-342900">
              <a:spcBef>
                <a:spcPts val="0"/>
              </a:spcBef>
              <a:buFont typeface="Arial" panose="020B0604020202020204" pitchFamily="34" charset="0"/>
              <a:buChar char="•"/>
            </a:pPr>
            <a:r>
              <a:rPr lang="en-US" sz="2000" dirty="0"/>
              <a:t>Financial statement</a:t>
            </a:r>
          </a:p>
          <a:p>
            <a:pPr marL="800100" lvl="1" indent="-342900">
              <a:spcBef>
                <a:spcPts val="0"/>
              </a:spcBef>
              <a:buFont typeface="Arial" panose="020B0604020202020204" pitchFamily="34" charset="0"/>
              <a:buChar char="•"/>
            </a:pPr>
            <a:r>
              <a:rPr lang="en-US" sz="2000" dirty="0"/>
              <a:t>Federal programs</a:t>
            </a:r>
          </a:p>
          <a:p>
            <a:pPr lvl="1">
              <a:spcBef>
                <a:spcPts val="0"/>
              </a:spcBef>
            </a:pPr>
            <a:endParaRPr lang="en-US" sz="2000" dirty="0">
              <a:solidFill>
                <a:srgbClr val="FF0000"/>
              </a:solidFill>
            </a:endParaRPr>
          </a:p>
          <a:p>
            <a:pPr lvl="1">
              <a:spcBef>
                <a:spcPts val="0"/>
              </a:spcBef>
            </a:pPr>
            <a:r>
              <a:rPr lang="en-US" sz="2000" dirty="0"/>
              <a:t>An estimated cost for the next audit has been provided in our exit packet</a:t>
            </a:r>
          </a:p>
          <a:p>
            <a:pPr>
              <a:spcAft>
                <a:spcPts val="1200"/>
              </a:spcAft>
              <a:buClr>
                <a:schemeClr val="bg1">
                  <a:lumMod val="50000"/>
                </a:schemeClr>
              </a:buClr>
              <a:buSzPct val="85000"/>
            </a:pPr>
            <a:endParaRPr lang="en-US" sz="2000" dirty="0"/>
          </a:p>
        </p:txBody>
      </p:sp>
      <p:grpSp>
        <p:nvGrpSpPr>
          <p:cNvPr id="7" name="Group 6"/>
          <p:cNvGrpSpPr/>
          <p:nvPr/>
        </p:nvGrpSpPr>
        <p:grpSpPr>
          <a:xfrm>
            <a:off x="7594744" y="-17945"/>
            <a:ext cx="1131855" cy="1681018"/>
            <a:chOff x="7594744" y="-17945"/>
            <a:chExt cx="1131855" cy="1681018"/>
          </a:xfrm>
        </p:grpSpPr>
        <p:sp>
          <p:nvSpPr>
            <p:cNvPr id="8" name="Rectangle 2"/>
            <p:cNvSpPr/>
            <p:nvPr userDrawn="1"/>
          </p:nvSpPr>
          <p:spPr>
            <a:xfrm>
              <a:off x="7594744" y="-17945"/>
              <a:ext cx="1131855" cy="1681018"/>
            </a:xfrm>
            <a:custGeom>
              <a:avLst/>
              <a:gdLst>
                <a:gd name="connsiteX0" fmla="*/ 0 w 1131855"/>
                <a:gd name="connsiteY0" fmla="*/ 0 h 1681018"/>
                <a:gd name="connsiteX1" fmla="*/ 1131855 w 1131855"/>
                <a:gd name="connsiteY1" fmla="*/ 0 h 1681018"/>
                <a:gd name="connsiteX2" fmla="*/ 1131855 w 1131855"/>
                <a:gd name="connsiteY2" fmla="*/ 1681018 h 1681018"/>
                <a:gd name="connsiteX3" fmla="*/ 0 w 1131855"/>
                <a:gd name="connsiteY3" fmla="*/ 1681018 h 1681018"/>
                <a:gd name="connsiteX4" fmla="*/ 0 w 1131855"/>
                <a:gd name="connsiteY4" fmla="*/ 0 h 1681018"/>
                <a:gd name="connsiteX0" fmla="*/ 0 w 1131855"/>
                <a:gd name="connsiteY0" fmla="*/ 0 h 1682025"/>
                <a:gd name="connsiteX1" fmla="*/ 1131855 w 1131855"/>
                <a:gd name="connsiteY1" fmla="*/ 0 h 1682025"/>
                <a:gd name="connsiteX2" fmla="*/ 1131855 w 1131855"/>
                <a:gd name="connsiteY2" fmla="*/ 1681018 h 1682025"/>
                <a:gd name="connsiteX3" fmla="*/ 587185 w 1131855"/>
                <a:gd name="connsiteY3" fmla="*/ 1682025 h 1682025"/>
                <a:gd name="connsiteX4" fmla="*/ 0 w 1131855"/>
                <a:gd name="connsiteY4" fmla="*/ 1681018 h 1682025"/>
                <a:gd name="connsiteX5" fmla="*/ 0 w 1131855"/>
                <a:gd name="connsiteY5" fmla="*/ 0 h 1682025"/>
                <a:gd name="connsiteX0" fmla="*/ 0 w 1131855"/>
                <a:gd name="connsiteY0" fmla="*/ 0 h 1681018"/>
                <a:gd name="connsiteX1" fmla="*/ 1131855 w 1131855"/>
                <a:gd name="connsiteY1" fmla="*/ 0 h 1681018"/>
                <a:gd name="connsiteX2" fmla="*/ 1131855 w 1131855"/>
                <a:gd name="connsiteY2" fmla="*/ 1681018 h 1681018"/>
                <a:gd name="connsiteX3" fmla="*/ 587185 w 1131855"/>
                <a:gd name="connsiteY3" fmla="*/ 1500011 h 1681018"/>
                <a:gd name="connsiteX4" fmla="*/ 0 w 1131855"/>
                <a:gd name="connsiteY4" fmla="*/ 1681018 h 1681018"/>
                <a:gd name="connsiteX5" fmla="*/ 0 w 1131855"/>
                <a:gd name="connsiteY5" fmla="*/ 0 h 168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1855" h="1681018">
                  <a:moveTo>
                    <a:pt x="0" y="0"/>
                  </a:moveTo>
                  <a:lnTo>
                    <a:pt x="1131855" y="0"/>
                  </a:lnTo>
                  <a:lnTo>
                    <a:pt x="1131855" y="1681018"/>
                  </a:lnTo>
                  <a:lnTo>
                    <a:pt x="587185" y="1500011"/>
                  </a:lnTo>
                  <a:lnTo>
                    <a:pt x="0" y="1681018"/>
                  </a:lnTo>
                  <a:lnTo>
                    <a:pt x="0" y="0"/>
                  </a:lnTo>
                  <a:close/>
                </a:path>
              </a:pathLst>
            </a:custGeom>
            <a:solidFill>
              <a:srgbClr val="1783B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730836" y="428451"/>
              <a:ext cx="856038" cy="856039"/>
            </a:xfrm>
            <a:prstGeom prst="rect">
              <a:avLst/>
            </a:prstGeom>
          </p:spPr>
        </p:pic>
      </p:grpSp>
      <p:sp>
        <p:nvSpPr>
          <p:cNvPr id="11" name="Slide Number Placeholder 5"/>
          <p:cNvSpPr>
            <a:spLocks noGrp="1"/>
          </p:cNvSpPr>
          <p:nvPr>
            <p:ph type="sldNum" sz="quarter" idx="4294967295"/>
          </p:nvPr>
        </p:nvSpPr>
        <p:spPr>
          <a:xfrm>
            <a:off x="8400515" y="6356351"/>
            <a:ext cx="525032" cy="365125"/>
          </a:xfrm>
          <a:prstGeom prst="rect">
            <a:avLst/>
          </a:prstGeom>
        </p:spPr>
        <p:txBody>
          <a:bodyPr vert="horz" lIns="91440" tIns="45720" rIns="91440" bIns="45720" rtlCol="0" anchor="ctr"/>
          <a:lstStyle>
            <a:lvl1pPr algn="r">
              <a:defRPr sz="1000">
                <a:solidFill>
                  <a:schemeClr val="bg1">
                    <a:lumMod val="65000"/>
                  </a:schemeClr>
                </a:solidFill>
                <a:latin typeface="+mn-lt"/>
              </a:defRPr>
            </a:lvl1pPr>
          </a:lstStyle>
          <a:p>
            <a:fld id="{FEFE4845-57A5-40EB-84A4-0DF613406E24}" type="slidenum">
              <a:rPr lang="en-US" smtClean="0"/>
              <a:pPr/>
              <a:t>7</a:t>
            </a:fld>
            <a:endParaRPr lang="en-US" dirty="0"/>
          </a:p>
        </p:txBody>
      </p:sp>
    </p:spTree>
    <p:extLst>
      <p:ext uri="{BB962C8B-B14F-4D97-AF65-F5344CB8AC3E}">
        <p14:creationId xmlns:p14="http://schemas.microsoft.com/office/powerpoint/2010/main" val="20769297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Report Publication</a:t>
            </a:r>
          </a:p>
        </p:txBody>
      </p:sp>
      <p:sp>
        <p:nvSpPr>
          <p:cNvPr id="3" name="Content Placeholder 2"/>
          <p:cNvSpPr>
            <a:spLocks noGrp="1"/>
          </p:cNvSpPr>
          <p:nvPr>
            <p:ph idx="1"/>
          </p:nvPr>
        </p:nvSpPr>
        <p:spPr>
          <a:xfrm>
            <a:off x="628649" y="1663072"/>
            <a:ext cx="4629151" cy="4830738"/>
          </a:xfrm>
        </p:spPr>
        <p:txBody>
          <a:bodyPr>
            <a:noAutofit/>
          </a:bodyPr>
          <a:lstStyle/>
          <a:p>
            <a:pPr marL="342900" lvl="1" indent="-342900">
              <a:lnSpc>
                <a:spcPct val="110000"/>
              </a:lnSpc>
              <a:spcAft>
                <a:spcPts val="1200"/>
              </a:spcAft>
              <a:buFont typeface="Wingdings" panose="05000000000000000000" pitchFamily="2" charset="2"/>
              <a:buChar char="ü"/>
            </a:pPr>
            <a:r>
              <a:rPr lang="en-US" sz="1900" dirty="0"/>
              <a:t>Audit reports are published on our website.</a:t>
            </a:r>
          </a:p>
          <a:p>
            <a:pPr marL="342900" lvl="1" indent="-342900">
              <a:lnSpc>
                <a:spcPct val="110000"/>
              </a:lnSpc>
              <a:spcAft>
                <a:spcPts val="1200"/>
              </a:spcAft>
              <a:buFont typeface="Wingdings" panose="05000000000000000000" pitchFamily="2" charset="2"/>
              <a:buChar char="ü"/>
            </a:pPr>
            <a:r>
              <a:rPr lang="en-US" sz="1900" dirty="0"/>
              <a:t>Sign up to be notified by email when audit reports are posted to our website: </a:t>
            </a:r>
          </a:p>
          <a:p>
            <a:pPr marL="344488" lvl="1" indent="0">
              <a:lnSpc>
                <a:spcPct val="110000"/>
              </a:lnSpc>
              <a:spcAft>
                <a:spcPts val="1200"/>
              </a:spcAft>
              <a:buNone/>
            </a:pPr>
            <a:r>
              <a:rPr lang="en-US" sz="1900" u="sng" dirty="0">
                <a:hlinkClick r:id="rId3"/>
              </a:rPr>
              <a:t>https://sao.wa.gov/about- </a:t>
            </a:r>
            <a:r>
              <a:rPr lang="en-US" sz="1900" u="sng" dirty="0" err="1">
                <a:hlinkClick r:id="rId3"/>
              </a:rPr>
              <a:t>sao</a:t>
            </a:r>
            <a:r>
              <a:rPr lang="en-US" sz="1900" u="sng" dirty="0">
                <a:hlinkClick r:id="rId3"/>
              </a:rPr>
              <a:t>/sign-up-for-news-alerts/</a:t>
            </a:r>
            <a:r>
              <a:rPr lang="en-US" sz="1900" u="sng" dirty="0"/>
              <a:t>  </a:t>
            </a:r>
            <a:endParaRPr lang="en-US" sz="1900" b="1" dirty="0"/>
          </a:p>
          <a:p>
            <a:pPr marL="0" lvl="1" indent="0">
              <a:lnSpc>
                <a:spcPct val="110000"/>
              </a:lnSpc>
              <a:spcAft>
                <a:spcPts val="600"/>
              </a:spcAft>
              <a:buNone/>
            </a:pPr>
            <a:r>
              <a:rPr lang="en-US" sz="1900" b="1" dirty="0"/>
              <a:t>Audit Survey</a:t>
            </a:r>
            <a:endParaRPr lang="en-US" sz="1900" dirty="0"/>
          </a:p>
          <a:p>
            <a:pPr marL="0" lvl="1" indent="0">
              <a:lnSpc>
                <a:spcPct val="110000"/>
              </a:lnSpc>
              <a:spcAft>
                <a:spcPts val="1200"/>
              </a:spcAft>
              <a:buNone/>
            </a:pPr>
            <a:r>
              <a:rPr lang="en-US" sz="1900" dirty="0"/>
              <a:t>When your report is released, you will receive an audit survey from us. </a:t>
            </a:r>
            <a:br>
              <a:rPr lang="en-US" sz="1900" dirty="0"/>
            </a:br>
            <a:r>
              <a:rPr lang="en-US" sz="1900" dirty="0"/>
              <a:t>We value your opinions on our </a:t>
            </a:r>
            <a:br>
              <a:rPr lang="en-US" sz="1900" dirty="0"/>
            </a:br>
            <a:r>
              <a:rPr lang="en-US" sz="1900" dirty="0"/>
              <a:t>audit services and hope you </a:t>
            </a:r>
            <a:br>
              <a:rPr lang="en-US" sz="1900" dirty="0"/>
            </a:br>
            <a:r>
              <a:rPr lang="en-US" sz="1900" dirty="0"/>
              <a:t>provide feedback.</a:t>
            </a:r>
          </a:p>
        </p:txBody>
      </p:sp>
      <p:grpSp>
        <p:nvGrpSpPr>
          <p:cNvPr id="6" name="Group 5"/>
          <p:cNvGrpSpPr/>
          <p:nvPr/>
        </p:nvGrpSpPr>
        <p:grpSpPr>
          <a:xfrm>
            <a:off x="7594744" y="-17945"/>
            <a:ext cx="1131855" cy="1681018"/>
            <a:chOff x="7594744" y="-17945"/>
            <a:chExt cx="1131855" cy="1681018"/>
          </a:xfrm>
        </p:grpSpPr>
        <p:sp>
          <p:nvSpPr>
            <p:cNvPr id="8" name="Rectangle 2"/>
            <p:cNvSpPr/>
            <p:nvPr userDrawn="1"/>
          </p:nvSpPr>
          <p:spPr>
            <a:xfrm>
              <a:off x="7594744" y="-17945"/>
              <a:ext cx="1131855" cy="1681018"/>
            </a:xfrm>
            <a:custGeom>
              <a:avLst/>
              <a:gdLst>
                <a:gd name="connsiteX0" fmla="*/ 0 w 1131855"/>
                <a:gd name="connsiteY0" fmla="*/ 0 h 1681018"/>
                <a:gd name="connsiteX1" fmla="*/ 1131855 w 1131855"/>
                <a:gd name="connsiteY1" fmla="*/ 0 h 1681018"/>
                <a:gd name="connsiteX2" fmla="*/ 1131855 w 1131855"/>
                <a:gd name="connsiteY2" fmla="*/ 1681018 h 1681018"/>
                <a:gd name="connsiteX3" fmla="*/ 0 w 1131855"/>
                <a:gd name="connsiteY3" fmla="*/ 1681018 h 1681018"/>
                <a:gd name="connsiteX4" fmla="*/ 0 w 1131855"/>
                <a:gd name="connsiteY4" fmla="*/ 0 h 1681018"/>
                <a:gd name="connsiteX0" fmla="*/ 0 w 1131855"/>
                <a:gd name="connsiteY0" fmla="*/ 0 h 1682025"/>
                <a:gd name="connsiteX1" fmla="*/ 1131855 w 1131855"/>
                <a:gd name="connsiteY1" fmla="*/ 0 h 1682025"/>
                <a:gd name="connsiteX2" fmla="*/ 1131855 w 1131855"/>
                <a:gd name="connsiteY2" fmla="*/ 1681018 h 1682025"/>
                <a:gd name="connsiteX3" fmla="*/ 587185 w 1131855"/>
                <a:gd name="connsiteY3" fmla="*/ 1682025 h 1682025"/>
                <a:gd name="connsiteX4" fmla="*/ 0 w 1131855"/>
                <a:gd name="connsiteY4" fmla="*/ 1681018 h 1682025"/>
                <a:gd name="connsiteX5" fmla="*/ 0 w 1131855"/>
                <a:gd name="connsiteY5" fmla="*/ 0 h 1682025"/>
                <a:gd name="connsiteX0" fmla="*/ 0 w 1131855"/>
                <a:gd name="connsiteY0" fmla="*/ 0 h 1681018"/>
                <a:gd name="connsiteX1" fmla="*/ 1131855 w 1131855"/>
                <a:gd name="connsiteY1" fmla="*/ 0 h 1681018"/>
                <a:gd name="connsiteX2" fmla="*/ 1131855 w 1131855"/>
                <a:gd name="connsiteY2" fmla="*/ 1681018 h 1681018"/>
                <a:gd name="connsiteX3" fmla="*/ 587185 w 1131855"/>
                <a:gd name="connsiteY3" fmla="*/ 1500011 h 1681018"/>
                <a:gd name="connsiteX4" fmla="*/ 0 w 1131855"/>
                <a:gd name="connsiteY4" fmla="*/ 1681018 h 1681018"/>
                <a:gd name="connsiteX5" fmla="*/ 0 w 1131855"/>
                <a:gd name="connsiteY5" fmla="*/ 0 h 168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1855" h="1681018">
                  <a:moveTo>
                    <a:pt x="0" y="0"/>
                  </a:moveTo>
                  <a:lnTo>
                    <a:pt x="1131855" y="0"/>
                  </a:lnTo>
                  <a:lnTo>
                    <a:pt x="1131855" y="1681018"/>
                  </a:lnTo>
                  <a:lnTo>
                    <a:pt x="587185" y="1500011"/>
                  </a:lnTo>
                  <a:lnTo>
                    <a:pt x="0" y="1681018"/>
                  </a:lnTo>
                  <a:lnTo>
                    <a:pt x="0" y="0"/>
                  </a:lnTo>
                  <a:close/>
                </a:path>
              </a:pathLst>
            </a:custGeom>
            <a:solidFill>
              <a:srgbClr val="1783B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30836" y="428451"/>
              <a:ext cx="856038" cy="856039"/>
            </a:xfrm>
            <a:prstGeom prst="rect">
              <a:avLst/>
            </a:prstGeom>
          </p:spPr>
        </p:pic>
      </p:grpSp>
      <p:sp>
        <p:nvSpPr>
          <p:cNvPr id="10" name="Slide Number Placeholder 5"/>
          <p:cNvSpPr>
            <a:spLocks noGrp="1"/>
          </p:cNvSpPr>
          <p:nvPr>
            <p:ph type="sldNum" sz="quarter" idx="4294967295"/>
          </p:nvPr>
        </p:nvSpPr>
        <p:spPr>
          <a:xfrm>
            <a:off x="8400515" y="6356351"/>
            <a:ext cx="525032" cy="365125"/>
          </a:xfrm>
          <a:prstGeom prst="rect">
            <a:avLst/>
          </a:prstGeom>
        </p:spPr>
        <p:txBody>
          <a:bodyPr vert="horz" lIns="91440" tIns="45720" rIns="91440" bIns="45720" rtlCol="0" anchor="ctr"/>
          <a:lstStyle>
            <a:lvl1pPr algn="r">
              <a:defRPr sz="1000">
                <a:solidFill>
                  <a:schemeClr val="bg1">
                    <a:lumMod val="65000"/>
                  </a:schemeClr>
                </a:solidFill>
                <a:latin typeface="+mn-lt"/>
              </a:defRPr>
            </a:lvl1pPr>
          </a:lstStyle>
          <a:p>
            <a:fld id="{FEFE4845-57A5-40EB-84A4-0DF613406E24}" type="slidenum">
              <a:rPr lang="en-US" smtClean="0"/>
              <a:pPr/>
              <a:t>8</a:t>
            </a:fld>
            <a:endParaRPr lang="en-US" dirty="0"/>
          </a:p>
        </p:txBody>
      </p:sp>
      <p:pic>
        <p:nvPicPr>
          <p:cNvPr id="11" name="Picture 10">
            <a:extLst>
              <a:ext uri="{FF2B5EF4-FFF2-40B4-BE49-F238E27FC236}">
                <a16:creationId xmlns:a16="http://schemas.microsoft.com/office/drawing/2014/main" id="{F4E288E1-7C6B-EE22-EF21-BEA2305E9F6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rot="490951">
            <a:off x="5180490" y="1948764"/>
            <a:ext cx="3264074" cy="4196666"/>
          </a:xfrm>
          <a:prstGeom prst="rect">
            <a:avLst/>
          </a:prstGeom>
          <a:ln>
            <a:solidFill>
              <a:schemeClr val="tx1"/>
            </a:solidFill>
          </a:ln>
        </p:spPr>
      </p:pic>
    </p:spTree>
    <p:extLst>
      <p:ext uri="{BB962C8B-B14F-4D97-AF65-F5344CB8AC3E}">
        <p14:creationId xmlns:p14="http://schemas.microsoft.com/office/powerpoint/2010/main" val="4583382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ADAC90A-F407-4469-8C6B-25752938479A}" type="slidenum">
              <a:rPr lang="en-US" smtClean="0"/>
              <a:pPr/>
              <a:t>9</a:t>
            </a:fld>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
            <a:ext cx="9144001" cy="6858000"/>
          </a:xfrm>
          <a:prstGeom prst="rect">
            <a:avLst/>
          </a:prstGeom>
        </p:spPr>
      </p:pic>
      <p:sp>
        <p:nvSpPr>
          <p:cNvPr id="12" name="Rectangle 11"/>
          <p:cNvSpPr/>
          <p:nvPr/>
        </p:nvSpPr>
        <p:spPr>
          <a:xfrm>
            <a:off x="-1" y="0"/>
            <a:ext cx="7096132" cy="6858000"/>
          </a:xfrm>
          <a:prstGeom prst="rect">
            <a:avLst/>
          </a:pr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endParaRPr>
          </a:p>
        </p:txBody>
      </p:sp>
      <p:sp>
        <p:nvSpPr>
          <p:cNvPr id="11" name="Title 1"/>
          <p:cNvSpPr>
            <a:spLocks noGrp="1"/>
          </p:cNvSpPr>
          <p:nvPr>
            <p:ph type="title"/>
          </p:nvPr>
        </p:nvSpPr>
        <p:spPr>
          <a:xfrm>
            <a:off x="-498614" y="1"/>
            <a:ext cx="9642614" cy="1117600"/>
          </a:xfrm>
        </p:spPr>
        <p:txBody>
          <a:bodyPr>
            <a:normAutofit/>
          </a:bodyPr>
          <a:lstStyle/>
          <a:p>
            <a:pPr algn="ctr"/>
            <a:r>
              <a:rPr lang="en-US" b="1" dirty="0"/>
              <a:t>Thank You!</a:t>
            </a:r>
          </a:p>
        </p:txBody>
      </p:sp>
      <p:grpSp>
        <p:nvGrpSpPr>
          <p:cNvPr id="8" name="Group 7"/>
          <p:cNvGrpSpPr/>
          <p:nvPr/>
        </p:nvGrpSpPr>
        <p:grpSpPr>
          <a:xfrm>
            <a:off x="7594744" y="-17945"/>
            <a:ext cx="1131855" cy="1681018"/>
            <a:chOff x="7594744" y="-17945"/>
            <a:chExt cx="1131855" cy="1681018"/>
          </a:xfrm>
        </p:grpSpPr>
        <p:sp>
          <p:nvSpPr>
            <p:cNvPr id="9" name="Rectangle 2"/>
            <p:cNvSpPr/>
            <p:nvPr userDrawn="1"/>
          </p:nvSpPr>
          <p:spPr>
            <a:xfrm>
              <a:off x="7594744" y="-17945"/>
              <a:ext cx="1131855" cy="1681018"/>
            </a:xfrm>
            <a:custGeom>
              <a:avLst/>
              <a:gdLst>
                <a:gd name="connsiteX0" fmla="*/ 0 w 1131855"/>
                <a:gd name="connsiteY0" fmla="*/ 0 h 1681018"/>
                <a:gd name="connsiteX1" fmla="*/ 1131855 w 1131855"/>
                <a:gd name="connsiteY1" fmla="*/ 0 h 1681018"/>
                <a:gd name="connsiteX2" fmla="*/ 1131855 w 1131855"/>
                <a:gd name="connsiteY2" fmla="*/ 1681018 h 1681018"/>
                <a:gd name="connsiteX3" fmla="*/ 0 w 1131855"/>
                <a:gd name="connsiteY3" fmla="*/ 1681018 h 1681018"/>
                <a:gd name="connsiteX4" fmla="*/ 0 w 1131855"/>
                <a:gd name="connsiteY4" fmla="*/ 0 h 1681018"/>
                <a:gd name="connsiteX0" fmla="*/ 0 w 1131855"/>
                <a:gd name="connsiteY0" fmla="*/ 0 h 1682025"/>
                <a:gd name="connsiteX1" fmla="*/ 1131855 w 1131855"/>
                <a:gd name="connsiteY1" fmla="*/ 0 h 1682025"/>
                <a:gd name="connsiteX2" fmla="*/ 1131855 w 1131855"/>
                <a:gd name="connsiteY2" fmla="*/ 1681018 h 1682025"/>
                <a:gd name="connsiteX3" fmla="*/ 587185 w 1131855"/>
                <a:gd name="connsiteY3" fmla="*/ 1682025 h 1682025"/>
                <a:gd name="connsiteX4" fmla="*/ 0 w 1131855"/>
                <a:gd name="connsiteY4" fmla="*/ 1681018 h 1682025"/>
                <a:gd name="connsiteX5" fmla="*/ 0 w 1131855"/>
                <a:gd name="connsiteY5" fmla="*/ 0 h 1682025"/>
                <a:gd name="connsiteX0" fmla="*/ 0 w 1131855"/>
                <a:gd name="connsiteY0" fmla="*/ 0 h 1681018"/>
                <a:gd name="connsiteX1" fmla="*/ 1131855 w 1131855"/>
                <a:gd name="connsiteY1" fmla="*/ 0 h 1681018"/>
                <a:gd name="connsiteX2" fmla="*/ 1131855 w 1131855"/>
                <a:gd name="connsiteY2" fmla="*/ 1681018 h 1681018"/>
                <a:gd name="connsiteX3" fmla="*/ 587185 w 1131855"/>
                <a:gd name="connsiteY3" fmla="*/ 1500011 h 1681018"/>
                <a:gd name="connsiteX4" fmla="*/ 0 w 1131855"/>
                <a:gd name="connsiteY4" fmla="*/ 1681018 h 1681018"/>
                <a:gd name="connsiteX5" fmla="*/ 0 w 1131855"/>
                <a:gd name="connsiteY5" fmla="*/ 0 h 168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1855" h="1681018">
                  <a:moveTo>
                    <a:pt x="0" y="0"/>
                  </a:moveTo>
                  <a:lnTo>
                    <a:pt x="1131855" y="0"/>
                  </a:lnTo>
                  <a:lnTo>
                    <a:pt x="1131855" y="1681018"/>
                  </a:lnTo>
                  <a:lnTo>
                    <a:pt x="587185" y="1500011"/>
                  </a:lnTo>
                  <a:lnTo>
                    <a:pt x="0" y="1681018"/>
                  </a:lnTo>
                  <a:lnTo>
                    <a:pt x="0" y="0"/>
                  </a:lnTo>
                  <a:close/>
                </a:path>
              </a:pathLst>
            </a:custGeom>
            <a:solidFill>
              <a:srgbClr val="1783B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30836" y="428451"/>
              <a:ext cx="856038" cy="856039"/>
            </a:xfrm>
            <a:prstGeom prst="rect">
              <a:avLst/>
            </a:prstGeom>
          </p:spPr>
        </p:pic>
      </p:grpSp>
      <p:sp>
        <p:nvSpPr>
          <p:cNvPr id="6" name="Rounded Rectangle 5"/>
          <p:cNvSpPr/>
          <p:nvPr/>
        </p:nvSpPr>
        <p:spPr>
          <a:xfrm>
            <a:off x="335280" y="3993516"/>
            <a:ext cx="8473440" cy="2727960"/>
          </a:xfrm>
          <a:prstGeom prst="roundRect">
            <a:avLst/>
          </a:prstGeom>
          <a:solidFill>
            <a:srgbClr val="D6E1F1">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lvl="0" indent="-342900">
              <a:buFont typeface="Arial" panose="020B0604020202020204" pitchFamily="34" charset="0"/>
              <a:buChar char="•"/>
            </a:pPr>
            <a:r>
              <a:rPr lang="en-US" sz="2000" dirty="0">
                <a:solidFill>
                  <a:schemeClr val="tx1"/>
                </a:solidFill>
              </a:rPr>
              <a:t>We thank County officials and staff for timely communications throughout the audit process, both in person and remotely.</a:t>
            </a:r>
          </a:p>
          <a:p>
            <a:pPr marL="342900" indent="-342900">
              <a:buFont typeface="Arial" panose="020B0604020202020204" pitchFamily="34" charset="0"/>
              <a:buChar char="•"/>
            </a:pPr>
            <a:r>
              <a:rPr lang="en-US" sz="2000" dirty="0">
                <a:solidFill>
                  <a:schemeClr val="tx1"/>
                </a:solidFill>
              </a:rPr>
              <a:t>In particular, we would like to thank Jill Shacklett for all of her help throughout both audits answering our many questions and requests!</a:t>
            </a:r>
          </a:p>
        </p:txBody>
      </p:sp>
    </p:spTree>
    <p:extLst>
      <p:ext uri="{BB962C8B-B14F-4D97-AF65-F5344CB8AC3E}">
        <p14:creationId xmlns:p14="http://schemas.microsoft.com/office/powerpoint/2010/main" val="264349914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C99F00464066242848D2C4A180CFE9C" ma:contentTypeVersion="33" ma:contentTypeDescription="Create a new document." ma:contentTypeScope="" ma:versionID="dfda1748f20e40ade65256307e5e04fe">
  <xsd:schema xmlns:xsd="http://www.w3.org/2001/XMLSchema" xmlns:xs="http://www.w3.org/2001/XMLSchema" xmlns:p="http://schemas.microsoft.com/office/2006/metadata/properties" xmlns:ns1="http://schemas.microsoft.com/sharepoint/v3" xmlns:ns2="11237e39-6044-4dc8-8902-f28776ad4f13" xmlns:ns3="b9440019-ae97-447b-a0ad-b5bccdaa4ee4" targetNamespace="http://schemas.microsoft.com/office/2006/metadata/properties" ma:root="true" ma:fieldsID="7ad8210c79b073f42d0724d067f9a742" ns1:_="" ns2:_="" ns3:_="">
    <xsd:import namespace="http://schemas.microsoft.com/sharepoint/v3"/>
    <xsd:import namespace="11237e39-6044-4dc8-8902-f28776ad4f13"/>
    <xsd:import namespace="b9440019-ae97-447b-a0ad-b5bccdaa4ee4"/>
    <xsd:element name="properties">
      <xsd:complexType>
        <xsd:sequence>
          <xsd:element name="documentManagement">
            <xsd:complexType>
              <xsd:all>
                <xsd:element ref="ns2:MediaServiceMetadata" minOccurs="0"/>
                <xsd:element ref="ns2:MediaServiceFastMetadata" minOccurs="0"/>
                <xsd:element ref="ns2:Start_x0020_Date" minOccurs="0"/>
                <xsd:element ref="ns2:SME" minOccurs="0"/>
                <xsd:element ref="ns2:BackupSME" minOccurs="0"/>
                <xsd:element ref="ns2:ProgramManager" minOccurs="0"/>
                <xsd:element ref="ns2:SMECoordinator" minOccurs="0"/>
                <xsd:element ref="ns2:WMC" minOccurs="0"/>
                <xsd:element ref="ns2:FinalReview" minOccurs="0"/>
                <xsd:element ref="ns2:Intranet" minOccurs="0"/>
                <xsd:element ref="ns2:Announced" minOccurs="0"/>
                <xsd:element ref="ns2:Category" minOccurs="0"/>
                <xsd:element ref="ns2:LastUpdated" minOccurs="0"/>
                <xsd:element ref="ns2:PrimaryContact" minOccurs="0"/>
                <xsd:element ref="ns2:ResourcePage" minOccurs="0"/>
                <xsd:element ref="ns2:Policy" minOccurs="0"/>
                <xsd:element ref="ns2:AuditType" minOccurs="0"/>
                <xsd:element ref="ns2:Stage" minOccurs="0"/>
                <xsd:element ref="ns2:Exampleof_x002e__x002e__x002e_" minOccurs="0"/>
                <xsd:element ref="ns2:Part" minOccurs="0"/>
                <xsd:element ref="ns2:Notes" minOccurs="0"/>
                <xsd:element ref="ns2:Item" minOccurs="0"/>
                <xsd:element ref="ns2:Year" minOccurs="0"/>
                <xsd:element ref="ns2:FYIName" minOccurs="0"/>
                <xsd:element ref="ns2:Info" minOccurs="0"/>
                <xsd:element ref="ns3:SharedWithUsers" minOccurs="0"/>
                <xsd:element ref="ns3:SharedWithDetail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35" nillable="true" ma:displayName="Unified Compliance Policy Properties" ma:hidden="true" ma:internalName="_ip_UnifiedCompliancePolicyProperties">
      <xsd:simpleType>
        <xsd:restriction base="dms:Note"/>
      </xsd:simpleType>
    </xsd:element>
    <xsd:element name="_ip_UnifiedCompliancePolicyUIAction" ma:index="3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1237e39-6044-4dc8-8902-f28776ad4f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Start_x0020_Date" ma:index="10" nillable="true" ma:displayName="Start Date" ma:format="DateOnly" ma:internalName="Start_x0020_Date">
      <xsd:simpleType>
        <xsd:restriction base="dms:DateTime"/>
      </xsd:simpleType>
    </xsd:element>
    <xsd:element name="SME" ma:index="11" nillable="true" ma:displayName="SME" ma:format="Dropdown" ma:internalName="SME">
      <xsd:simpleType>
        <xsd:restriction base="dms:Choice">
          <xsd:enumeration value="-"/>
          <xsd:enumeration value="Please Review"/>
          <xsd:enumeration value="Address Comments"/>
          <xsd:enumeration value="Approved"/>
          <xsd:enumeration value="N/A"/>
        </xsd:restriction>
      </xsd:simpleType>
    </xsd:element>
    <xsd:element name="BackupSME" ma:index="12" nillable="true" ma:displayName="Backup SME" ma:format="Dropdown" ma:internalName="BackupSME">
      <xsd:simpleType>
        <xsd:restriction base="dms:Choice">
          <xsd:enumeration value="-"/>
          <xsd:enumeration value="Please Review"/>
          <xsd:enumeration value="Address Comments"/>
          <xsd:enumeration value="Approved"/>
          <xsd:enumeration value="N/A"/>
        </xsd:restriction>
      </xsd:simpleType>
    </xsd:element>
    <xsd:element name="ProgramManager" ma:index="13" nillable="true" ma:displayName="Program Manager" ma:format="Dropdown" ma:internalName="ProgramManager">
      <xsd:simpleType>
        <xsd:restriction base="dms:Choice">
          <xsd:enumeration value="-"/>
          <xsd:enumeration value="Please Review"/>
          <xsd:enumeration value="Address Comments"/>
          <xsd:enumeration value="Approved"/>
          <xsd:enumeration value="N/A"/>
        </xsd:restriction>
      </xsd:simpleType>
    </xsd:element>
    <xsd:element name="SMECoordinator" ma:index="14" nillable="true" ma:displayName="SME Coordinator" ma:format="Dropdown" ma:internalName="SMECoordinator">
      <xsd:simpleType>
        <xsd:restriction base="dms:Choice">
          <xsd:enumeration value="-"/>
          <xsd:enumeration value="Please Review"/>
          <xsd:enumeration value="Address Comments"/>
          <xsd:enumeration value="Approved"/>
        </xsd:restriction>
      </xsd:simpleType>
    </xsd:element>
    <xsd:element name="WMC" ma:index="15" nillable="true" ma:displayName="WMC" ma:description="Date the guide is included in weekly managers communication for feedback." ma:format="DateOnly" ma:internalName="WMC">
      <xsd:simpleType>
        <xsd:restriction base="dms:DateTime"/>
      </xsd:simpleType>
    </xsd:element>
    <xsd:element name="FinalReview" ma:index="16" nillable="true" ma:displayName="Final Review" ma:format="Dropdown" ma:internalName="FinalReview">
      <xsd:simpleType>
        <xsd:restriction base="dms:Choice">
          <xsd:enumeration value="-"/>
          <xsd:enumeration value="Please Review"/>
          <xsd:enumeration value="Address Comments"/>
          <xsd:enumeration value="Approved"/>
        </xsd:restriction>
      </xsd:simpleType>
    </xsd:element>
    <xsd:element name="Intranet" ma:index="17" nillable="true" ma:displayName="Intranet" ma:format="DateOnly" ma:internalName="Intranet">
      <xsd:simpleType>
        <xsd:restriction base="dms:DateTime"/>
      </xsd:simpleType>
    </xsd:element>
    <xsd:element name="Announced" ma:index="18" nillable="true" ma:displayName="Announced" ma:description="Date announcement is included in the weekly update" ma:format="DateTime" ma:internalName="Announced">
      <xsd:simpleType>
        <xsd:restriction base="dms:DateTime"/>
      </xsd:simpleType>
    </xsd:element>
    <xsd:element name="Category" ma:index="19" nillable="true" ma:displayName="Category" ma:description="This column is used for the Planning Guides web page. If it is an attachment to a guide, select the same option as the guide." ma:format="Dropdown" ma:internalName="Category">
      <xsd:simpleType>
        <xsd:restriction base="dms:Choice">
          <xsd:enumeration value="Area Guide"/>
          <xsd:enumeration value="Planning Guide"/>
        </xsd:restriction>
      </xsd:simpleType>
    </xsd:element>
    <xsd:element name="LastUpdated" ma:index="20" nillable="true" ma:displayName="Last Updated" ma:description="This column is used for the Planning Guides web page. Enter date as text (ex. December 2022)" ma:format="Dropdown" ma:internalName="LastUpdated">
      <xsd:simpleType>
        <xsd:restriction base="dms:Text">
          <xsd:maxLength value="255"/>
        </xsd:restriction>
      </xsd:simpleType>
    </xsd:element>
    <xsd:element name="PrimaryContact" ma:index="21" nillable="true" ma:displayName="Primary Contact" ma:format="Dropdown" ma:list="UserInfo" ma:SharePointGroup="0" ma:internalName="PrimaryContact">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esourcePage" ma:index="22" nillable="true" ma:displayName="Resource Page" ma:description="This column is used for the Planning Guides web page. Insert link to resources page and add the Title of the resources page as the link description." ma:format="Hyperlink" ma:internalName="ResourcePage">
      <xsd:complexType>
        <xsd:complexContent>
          <xsd:extension base="dms:URL">
            <xsd:sequence>
              <xsd:element name="Url" type="dms:ValidUrl" minOccurs="0" nillable="true"/>
              <xsd:element name="Description" type="xsd:string" nillable="true"/>
            </xsd:sequence>
          </xsd:extension>
        </xsd:complexContent>
      </xsd:complexType>
    </xsd:element>
    <xsd:element name="Policy" ma:index="23" nillable="true" ma:displayName="Policy" ma:format="Dropdown" ma:internalName="Policy">
      <xsd:simpleType>
        <xsd:restriction base="dms:Choice">
          <xsd:enumeration value="1000 - SAO Engagements"/>
          <xsd:enumeration value="2000 - Communications and Reporting for all Engagements"/>
          <xsd:enumeration value="3000 - 1. Audit Policies common to all Engagements: General Requirements"/>
          <xsd:enumeration value="3000 - 2. Audit Policies common to all Engagements: Evidence Requirements"/>
          <xsd:enumeration value="3000 - 3. Audit Policies common to all Engagements: Documentation Requirements"/>
          <xsd:enumeration value="3000 - 4. Audit Policies common to all Engagements: Required Procedures for All Engagements"/>
          <xsd:enumeration value="3000 - 5. Audit Policies common to all Engagements: Using the Work of Others"/>
          <xsd:enumeration value="4000 - Accountability Audits"/>
          <xsd:enumeration value="5000 - Federal Audits"/>
          <xsd:enumeration value="6000 - 1. Financial Statement Audits - Criteria"/>
          <xsd:enumeration value="6000 - 2. Financial Statement Audits - Planning"/>
          <xsd:enumeration value="6000 - 3. Financial Statement Audits - Substantive Testing"/>
          <xsd:enumeration value="6000 - 4. Financial Statement Audits - Concluding Procedures"/>
          <xsd:enumeration value="6000 - 5. Financial Statement Audits - Reporting"/>
          <xsd:enumeration value="7000 - Performance Audits"/>
          <xsd:enumeration value="8000 - Attestation Engagements"/>
        </xsd:restriction>
      </xsd:simpleType>
    </xsd:element>
    <xsd:element name="AuditType" ma:index="24" nillable="true" ma:displayName="Audit Type" ma:format="Dropdown" ma:internalName="AuditType">
      <xsd:simpleType>
        <xsd:restriction base="dms:Choice">
          <xsd:enumeration value="Accountability"/>
          <xsd:enumeration value="Financial Statement"/>
          <xsd:enumeration value="Single Audit"/>
          <xsd:enumeration value="All"/>
        </xsd:restriction>
      </xsd:simpleType>
    </xsd:element>
    <xsd:element name="Stage" ma:index="25" nillable="true" ma:displayName="Audit Stage" ma:format="Dropdown" ma:internalName="Stage">
      <xsd:simpleType>
        <xsd:restriction base="dms:Choice">
          <xsd:enumeration value="Planning"/>
          <xsd:enumeration value="Substantive"/>
          <xsd:enumeration value="Review work of others"/>
          <xsd:enumeration value="Concluding/Reporting"/>
        </xsd:restriction>
      </xsd:simpleType>
    </xsd:element>
    <xsd:element name="Exampleof_x002e__x002e__x002e_" ma:index="26" nillable="true" ma:displayName="Example of..." ma:format="Dropdown" ma:internalName="Exampleof_x002e__x002e__x002e_">
      <xsd:simpleType>
        <xsd:restriction base="dms:Note">
          <xsd:maxLength value="255"/>
        </xsd:restriction>
      </xsd:simpleType>
    </xsd:element>
    <xsd:element name="Part" ma:index="27" nillable="true" ma:displayName="Part" ma:format="Dropdown" ma:internalName="Part">
      <xsd:simpleType>
        <xsd:restriction base="dms:Choice">
          <xsd:enumeration value="1 - Accountability Audit Reports"/>
          <xsd:enumeration value="2 - Special Engagement Reports"/>
          <xsd:enumeration value="3 - Financial and Single Audit Reports"/>
          <xsd:enumeration value="4 - Performance Audit Reports"/>
          <xsd:enumeration value="5 - Findings, Questioned Costs, and Management Letters"/>
        </xsd:restriction>
      </xsd:simpleType>
    </xsd:element>
    <xsd:element name="Notes" ma:index="28" nillable="true" ma:displayName="Notes" ma:format="Dropdown" ma:internalName="Notes">
      <xsd:simpleType>
        <xsd:restriction base="dms:Note">
          <xsd:maxLength value="255"/>
        </xsd:restriction>
      </xsd:simpleType>
    </xsd:element>
    <xsd:element name="Item" ma:index="29" nillable="true" ma:displayName="Item" ma:description="First letter of Name column for grouping purposes" ma:format="Dropdown" ma:internalName="Item">
      <xsd:simpleType>
        <xsd:restriction base="dms:Text">
          <xsd:maxLength value="255"/>
        </xsd:restriction>
      </xsd:simpleType>
    </xsd:element>
    <xsd:element name="Year" ma:index="30" nillable="true" ma:displayName="Year" ma:format="Dropdown" ma:internalName="Year">
      <xsd:simpleType>
        <xsd:restriction base="dms:Text">
          <xsd:maxLength value="255"/>
        </xsd:restriction>
      </xsd:simpleType>
    </xsd:element>
    <xsd:element name="FYIName" ma:index="31" nillable="true" ma:displayName="FYI Name" ma:format="Dropdown" ma:internalName="FYIName">
      <xsd:simpleType>
        <xsd:restriction base="dms:Note">
          <xsd:maxLength value="255"/>
        </xsd:restriction>
      </xsd:simpleType>
    </xsd:element>
    <xsd:element name="Info" ma:index="32" nillable="true" ma:displayName="Info" ma:format="Dropdown" ma:internalName="Info">
      <xsd:simpleType>
        <xsd:union memberTypes="dms:Text">
          <xsd:simpleType>
            <xsd:restriction base="dms:Choice">
              <xsd:enumeration value="Account Summary Report"/>
              <xsd:enumeration value="Investment Balances Letter"/>
            </xsd:restriction>
          </xsd:simpleType>
        </xsd:union>
      </xsd:simpleType>
    </xsd:element>
  </xsd:schema>
  <xsd:schema xmlns:xsd="http://www.w3.org/2001/XMLSchema" xmlns:xs="http://www.w3.org/2001/XMLSchema" xmlns:dms="http://schemas.microsoft.com/office/2006/documentManagement/types" xmlns:pc="http://schemas.microsoft.com/office/infopath/2007/PartnerControls" targetNamespace="b9440019-ae97-447b-a0ad-b5bccdaa4ee4" elementFormDefault="qualified">
    <xsd:import namespace="http://schemas.microsoft.com/office/2006/documentManagement/types"/>
    <xsd:import namespace="http://schemas.microsoft.com/office/infopath/2007/PartnerControls"/>
    <xsd:element name="SharedWithUsers" ma:index="3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ME xmlns="11237e39-6044-4dc8-8902-f28776ad4f13" xsi:nil="true"/>
    <Part xmlns="11237e39-6044-4dc8-8902-f28776ad4f13" xsi:nil="true"/>
    <FinalReview xmlns="11237e39-6044-4dc8-8902-f28776ad4f13" xsi:nil="true"/>
    <Stage xmlns="11237e39-6044-4dc8-8902-f28776ad4f13" xsi:nil="true"/>
    <SMECoordinator xmlns="11237e39-6044-4dc8-8902-f28776ad4f13" xsi:nil="true"/>
    <WMC xmlns="11237e39-6044-4dc8-8902-f28776ad4f13" xsi:nil="true"/>
    <Year xmlns="11237e39-6044-4dc8-8902-f28776ad4f13" xsi:nil="true"/>
    <Exampleof_x002e__x002e__x002e_ xmlns="11237e39-6044-4dc8-8902-f28776ad4f13" xsi:nil="true"/>
    <LastUpdated xmlns="11237e39-6044-4dc8-8902-f28776ad4f13" xsi:nil="true"/>
    <Item xmlns="11237e39-6044-4dc8-8902-f28776ad4f13">E</Item>
    <Start_x0020_Date xmlns="11237e39-6044-4dc8-8902-f28776ad4f13" xsi:nil="true"/>
    <FYIName xmlns="11237e39-6044-4dc8-8902-f28776ad4f13" xsi:nil="true"/>
    <ProgramManager xmlns="11237e39-6044-4dc8-8902-f28776ad4f13" xsi:nil="true"/>
    <Intranet xmlns="11237e39-6044-4dc8-8902-f28776ad4f13" xsi:nil="true"/>
    <AuditType xmlns="11237e39-6044-4dc8-8902-f28776ad4f13" xsi:nil="true"/>
    <BackupSME xmlns="11237e39-6044-4dc8-8902-f28776ad4f13" xsi:nil="true"/>
    <Category xmlns="11237e39-6044-4dc8-8902-f28776ad4f13" xsi:nil="true"/>
    <Policy xmlns="11237e39-6044-4dc8-8902-f28776ad4f13" xsi:nil="true"/>
    <Announced xmlns="11237e39-6044-4dc8-8902-f28776ad4f13" xsi:nil="true"/>
    <Notes xmlns="11237e39-6044-4dc8-8902-f28776ad4f13">Template with instructions for developing exit conference PowerPoint presentation</Notes>
    <Info xmlns="11237e39-6044-4dc8-8902-f28776ad4f13" xsi:nil="true"/>
    <ResourcePage xmlns="11237e39-6044-4dc8-8902-f28776ad4f13">
      <Url xsi:nil="true"/>
      <Description xsi:nil="true"/>
    </ResourcePage>
    <PrimaryContact xmlns="11237e39-6044-4dc8-8902-f28776ad4f13">
      <UserInfo>
        <DisplayName/>
        <AccountId xsi:nil="true"/>
        <AccountType/>
      </UserInfo>
    </PrimaryContac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6D4B4E0A-CF68-4CD0-B3C4-F162667712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1237e39-6044-4dc8-8902-f28776ad4f13"/>
    <ds:schemaRef ds:uri="b9440019-ae97-447b-a0ad-b5bccdaa4ee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3FB45BC-9592-453D-ABAC-573A1169C6E6}">
  <ds:schemaRefs>
    <ds:schemaRef ds:uri="http://schemas.microsoft.com/sharepoint/v3/contenttype/forms"/>
  </ds:schemaRefs>
</ds:datastoreItem>
</file>

<file path=customXml/itemProps3.xml><?xml version="1.0" encoding="utf-8"?>
<ds:datastoreItem xmlns:ds="http://schemas.openxmlformats.org/officeDocument/2006/customXml" ds:itemID="{94F04A4B-1971-4CF2-BB5A-2E7A45E2B691}">
  <ds:schemaRefs>
    <ds:schemaRef ds:uri="http://purl.org/dc/elements/1.1/"/>
    <ds:schemaRef ds:uri="http://purl.org/dc/dcmitype/"/>
    <ds:schemaRef ds:uri="http://schemas.microsoft.com/office/2006/documentManagement/types"/>
    <ds:schemaRef ds:uri="b9440019-ae97-447b-a0ad-b5bccdaa4ee4"/>
    <ds:schemaRef ds:uri="http://schemas.microsoft.com/sharepoint/v3"/>
    <ds:schemaRef ds:uri="http://schemas.microsoft.com/office/2006/metadata/properties"/>
    <ds:schemaRef ds:uri="http://www.w3.org/XML/1998/namespace"/>
    <ds:schemaRef ds:uri="http://purl.org/dc/terms/"/>
    <ds:schemaRef ds:uri="http://schemas.openxmlformats.org/package/2006/metadata/core-properties"/>
    <ds:schemaRef ds:uri="http://schemas.microsoft.com/office/infopath/2007/PartnerControls"/>
    <ds:schemaRef ds:uri="11237e39-6044-4dc8-8902-f28776ad4f13"/>
  </ds:schemaRefs>
</ds:datastoreItem>
</file>

<file path=docProps/app.xml><?xml version="1.0" encoding="utf-8"?>
<Properties xmlns="http://schemas.openxmlformats.org/officeDocument/2006/extended-properties" xmlns:vt="http://schemas.openxmlformats.org/officeDocument/2006/docPropsVTypes">
  <Template>Office Theme</Template>
  <TotalTime>5785</TotalTime>
  <Words>2543</Words>
  <Application>Microsoft Office PowerPoint</Application>
  <PresentationFormat>On-screen Show (4:3)</PresentationFormat>
  <Paragraphs>182</Paragraphs>
  <Slides>10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Calibri Light</vt:lpstr>
      <vt:lpstr>Symbol</vt:lpstr>
      <vt:lpstr>Wingdings</vt:lpstr>
      <vt:lpstr>Office Theme</vt:lpstr>
      <vt:lpstr>PowerPoint Presentation</vt:lpstr>
      <vt:lpstr>Accountability Audit Results</vt:lpstr>
      <vt:lpstr>Accountability Audit Results</vt:lpstr>
      <vt:lpstr>Other Recommendations</vt:lpstr>
      <vt:lpstr>Related Audit Work</vt:lpstr>
      <vt:lpstr>Related Audit Work</vt:lpstr>
      <vt:lpstr>Closing Remarks</vt:lpstr>
      <vt:lpstr>Report Publication</vt:lpstr>
      <vt:lpstr>Thank You!</vt:lpstr>
      <vt:lpstr>PowerPoint Presentation</vt:lpstr>
    </vt:vector>
  </TitlesOfParts>
  <Company>WA State Auditor's 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Exit Conference Powerpoint</dc:title>
  <dc:creator>Baylor, Kristina (SAO)</dc:creator>
  <cp:lastModifiedBy>White, Bradley (SAO)</cp:lastModifiedBy>
  <cp:revision>341</cp:revision>
  <cp:lastPrinted>2020-09-24T21:11:51Z</cp:lastPrinted>
  <dcterms:created xsi:type="dcterms:W3CDTF">2020-08-10T19:31:04Z</dcterms:created>
  <dcterms:modified xsi:type="dcterms:W3CDTF">2024-11-26T16:04:47Z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0x0101004C99F00464066242848D2C4A180CFE9C</vt:lpwstr>
  </property>
</Properties>
</file>